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9" r:id="rId2"/>
    <p:sldId id="256" r:id="rId3"/>
    <p:sldId id="275" r:id="rId4"/>
    <p:sldId id="276" r:id="rId5"/>
    <p:sldId id="277" r:id="rId6"/>
    <p:sldId id="279" r:id="rId7"/>
    <p:sldId id="291" r:id="rId8"/>
    <p:sldId id="295" r:id="rId9"/>
    <p:sldId id="296" r:id="rId10"/>
    <p:sldId id="312" r:id="rId11"/>
    <p:sldId id="306" r:id="rId12"/>
    <p:sldId id="280" r:id="rId13"/>
    <p:sldId id="292" r:id="rId14"/>
    <p:sldId id="293" r:id="rId15"/>
    <p:sldId id="281" r:id="rId16"/>
    <p:sldId id="340" r:id="rId17"/>
    <p:sldId id="282" r:id="rId18"/>
    <p:sldId id="283" r:id="rId19"/>
    <p:sldId id="284" r:id="rId20"/>
    <p:sldId id="285" r:id="rId21"/>
    <p:sldId id="286" r:id="rId22"/>
    <p:sldId id="288" r:id="rId23"/>
    <p:sldId id="289" r:id="rId24"/>
    <p:sldId id="290" r:id="rId25"/>
    <p:sldId id="297" r:id="rId26"/>
    <p:sldId id="302" r:id="rId27"/>
    <p:sldId id="303" r:id="rId28"/>
    <p:sldId id="304" r:id="rId29"/>
    <p:sldId id="299" r:id="rId30"/>
    <p:sldId id="300" r:id="rId31"/>
    <p:sldId id="301" r:id="rId32"/>
    <p:sldId id="332" r:id="rId33"/>
    <p:sldId id="333" r:id="rId34"/>
    <p:sldId id="334" r:id="rId35"/>
    <p:sldId id="335" r:id="rId36"/>
    <p:sldId id="336" r:id="rId37"/>
    <p:sldId id="337" r:id="rId38"/>
    <p:sldId id="338" r:id="rId39"/>
    <p:sldId id="339" r:id="rId40"/>
    <p:sldId id="323" r:id="rId41"/>
    <p:sldId id="324" r:id="rId42"/>
    <p:sldId id="305" r:id="rId43"/>
    <p:sldId id="311" r:id="rId44"/>
    <p:sldId id="309" r:id="rId45"/>
    <p:sldId id="310" r:id="rId46"/>
    <p:sldId id="325" r:id="rId47"/>
    <p:sldId id="326" r:id="rId48"/>
    <p:sldId id="327" r:id="rId49"/>
    <p:sldId id="328" r:id="rId50"/>
    <p:sldId id="329" r:id="rId51"/>
    <p:sldId id="330" r:id="rId52"/>
    <p:sldId id="331" r:id="rId53"/>
    <p:sldId id="321" r:id="rId54"/>
    <p:sldId id="322" r:id="rId55"/>
    <p:sldId id="320" r:id="rId56"/>
    <p:sldId id="313" r:id="rId57"/>
    <p:sldId id="318" r:id="rId58"/>
    <p:sldId id="316" r:id="rId59"/>
    <p:sldId id="319" r:id="rId60"/>
    <p:sldId id="314" r:id="rId61"/>
    <p:sldId id="317" r:id="rId62"/>
    <p:sldId id="315" r:id="rId6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79" autoAdjust="0"/>
    <p:restoredTop sz="93009"/>
  </p:normalViewPr>
  <p:slideViewPr>
    <p:cSldViewPr snapToGrid="0" snapToObjects="1">
      <p:cViewPr varScale="1">
        <p:scale>
          <a:sx n="80" d="100"/>
          <a:sy n="80" d="100"/>
        </p:scale>
        <p:origin x="1944" y="216"/>
      </p:cViewPr>
      <p:guideLst>
        <p:guide orient="horz" pos="3072"/>
        <p:guide pos="40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7E5E76-C46A-604D-9844-AA3D7AA0BA43}" type="datetimeFigureOut">
              <a:rPr lang="en-US" smtClean="0"/>
              <a:t>9/19/18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18E036-E469-B241-943C-B0E01E22CB02}" type="slidenum">
              <a:rPr lang="en-US" smtClean="0"/>
              <a:t>‹#›</a:t>
            </a:fld>
            <a:endParaRPr lang="en-US"/>
          </a:p>
        </p:txBody>
      </p:sp>
    </p:spTree>
    <p:extLst>
      <p:ext uri="{BB962C8B-B14F-4D97-AF65-F5344CB8AC3E}">
        <p14:creationId xmlns:p14="http://schemas.microsoft.com/office/powerpoint/2010/main" val="1498717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788814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amp; Subtitle Tower">
    <p:spTree>
      <p:nvGrpSpPr>
        <p:cNvPr id="1" name=""/>
        <p:cNvGrpSpPr/>
        <p:nvPr/>
      </p:nvGrpSpPr>
      <p:grpSpPr>
        <a:xfrm>
          <a:off x="0" y="0"/>
          <a:ext cx="0" cy="0"/>
          <a:chOff x="0" y="0"/>
          <a:chExt cx="0" cy="0"/>
        </a:xfrm>
      </p:grpSpPr>
      <p:sp>
        <p:nvSpPr>
          <p:cNvPr id="12" name="Shape 12"/>
          <p:cNvSpPr/>
          <p:nvPr/>
        </p:nvSpPr>
        <p:spPr>
          <a:xfrm>
            <a:off x="-23552" y="-15750"/>
            <a:ext cx="4728404" cy="9822431"/>
          </a:xfrm>
          <a:prstGeom prst="rect">
            <a:avLst/>
          </a:prstGeom>
          <a:gradFill>
            <a:gsLst>
              <a:gs pos="0">
                <a:srgbClr val="FBFBFB">
                  <a:alpha val="80000"/>
                </a:srgbClr>
              </a:gs>
              <a:gs pos="100000">
                <a:srgbClr val="BEBEBE">
                  <a:alpha val="80000"/>
                </a:srgbClr>
              </a:gs>
            </a:gsLst>
            <a:lin ang="5400000"/>
          </a:gradFill>
          <a:ln w="12700">
            <a:miter lim="400000"/>
          </a:ln>
          <a:effectLst>
            <a:outerShdw blurRad="50800" dist="25400" rotWithShape="0">
              <a:srgbClr val="000000">
                <a:alpha val="50000"/>
              </a:srgbClr>
            </a:outerShdw>
          </a:effectLst>
        </p:spPr>
        <p:txBody>
          <a:bodyPr lIns="50800" tIns="50800" rIns="50800" bIns="50800" anchor="ctr"/>
          <a:lstStyle/>
          <a:p>
            <a:pPr>
              <a:defRPr sz="3000">
                <a:solidFill>
                  <a:srgbClr val="3B3B3B"/>
                </a:solidFill>
                <a:effectLst>
                  <a:outerShdw blurRad="12700" dist="12700" dir="5400000" rotWithShape="0">
                    <a:srgbClr val="FFFFFF">
                      <a:alpha val="25000"/>
                    </a:srgbClr>
                  </a:outerShdw>
                </a:effectLst>
              </a:defRPr>
            </a:pPr>
            <a:endParaRPr dirty="0"/>
          </a:p>
        </p:txBody>
      </p:sp>
      <p:sp>
        <p:nvSpPr>
          <p:cNvPr id="13" name="Shape 13"/>
          <p:cNvSpPr>
            <a:spLocks noGrp="1"/>
          </p:cNvSpPr>
          <p:nvPr>
            <p:ph type="title"/>
          </p:nvPr>
        </p:nvSpPr>
        <p:spPr>
          <a:xfrm>
            <a:off x="5867548" y="2650749"/>
            <a:ext cx="6784481" cy="2353052"/>
          </a:xfrm>
          <a:prstGeom prst="rect">
            <a:avLst/>
          </a:prstGeom>
        </p:spPr>
        <p:txBody>
          <a:bodyPr anchor="b"/>
          <a:lstStyle/>
          <a:p>
            <a:r>
              <a:rPr dirty="0"/>
              <a:t>Title Text</a:t>
            </a:r>
          </a:p>
        </p:txBody>
      </p:sp>
      <p:pic>
        <p:nvPicPr>
          <p:cNvPr id="14" name="ECS_tower_color-enhanced.jpeg"/>
          <p:cNvPicPr>
            <a:picLocks noChangeAspect="1"/>
          </p:cNvPicPr>
          <p:nvPr/>
        </p:nvPicPr>
        <p:blipFill>
          <a:blip r:embed="rId2">
            <a:extLst/>
          </a:blip>
          <a:stretch>
            <a:fillRect/>
          </a:stretch>
        </p:blipFill>
        <p:spPr>
          <a:xfrm>
            <a:off x="1073155" y="1084009"/>
            <a:ext cx="4556249" cy="7622913"/>
          </a:xfrm>
          <a:prstGeom prst="rect">
            <a:avLst/>
          </a:prstGeom>
          <a:ln w="25400">
            <a:miter lim="400000"/>
          </a:ln>
          <a:effectLst>
            <a:outerShdw blurRad="254000" dist="127000" dir="5400000" rotWithShape="0">
              <a:srgbClr val="000000">
                <a:alpha val="70000"/>
              </a:srgbClr>
            </a:outerShdw>
          </a:effectLst>
        </p:spPr>
      </p:pic>
      <p:sp>
        <p:nvSpPr>
          <p:cNvPr id="4" name="Text Placeholder 3"/>
          <p:cNvSpPr>
            <a:spLocks noGrp="1"/>
          </p:cNvSpPr>
          <p:nvPr>
            <p:ph type="body" sz="quarter" idx="10" hasCustomPrompt="1"/>
          </p:nvPr>
        </p:nvSpPr>
        <p:spPr>
          <a:xfrm>
            <a:off x="5867400" y="5260975"/>
            <a:ext cx="6784975" cy="2149475"/>
          </a:xfrm>
        </p:spPr>
        <p:txBody>
          <a:bodyPr vert="horz" anchor="t"/>
          <a:lstStyle>
            <a:lvl1pPr marL="0" indent="0" algn="ctr">
              <a:buNone/>
              <a:defRPr/>
            </a:lvl1pPr>
          </a:lstStyle>
          <a:p>
            <a:pPr lvl="0"/>
            <a:r>
              <a:rPr lang="en-US" dirty="0"/>
              <a:t>Subtitle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23" name="Shape 23"/>
          <p:cNvSpPr>
            <a:spLocks noGrp="1"/>
          </p:cNvSpPr>
          <p:nvPr>
            <p:ph type="title"/>
          </p:nvPr>
        </p:nvSpPr>
        <p:spPr>
          <a:xfrm>
            <a:off x="762000" y="2463800"/>
            <a:ext cx="11480800" cy="2540000"/>
          </a:xfrm>
          <a:prstGeom prst="rect">
            <a:avLst/>
          </a:prstGeom>
        </p:spPr>
        <p:txBody>
          <a:bodyPr anchor="b"/>
          <a:lstStyle/>
          <a:p>
            <a:r>
              <a:t>Title Text</a:t>
            </a:r>
          </a:p>
        </p:txBody>
      </p:sp>
      <p:sp>
        <p:nvSpPr>
          <p:cNvPr id="24" name="Shape 24"/>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5" name="ECS_black_white_circle_transparent.png"/>
          <p:cNvPicPr>
            <a:picLocks noChangeAspect="1"/>
          </p:cNvPicPr>
          <p:nvPr/>
        </p:nvPicPr>
        <p:blipFill>
          <a:blip r:embed="rId2">
            <a:extLst/>
          </a:blip>
          <a:stretch>
            <a:fillRect/>
          </a:stretch>
        </p:blipFill>
        <p:spPr>
          <a:xfrm>
            <a:off x="131782" y="8397217"/>
            <a:ext cx="2179589" cy="1207856"/>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762000" y="3517900"/>
            <a:ext cx="11480800" cy="2717800"/>
          </a:xfrm>
          <a:prstGeom prst="rect">
            <a:avLst/>
          </a:prstGeom>
        </p:spPr>
        <p:txBody>
          <a:body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dirty="0"/>
          </a:p>
        </p:txBody>
      </p:sp>
      <p:sp>
        <p:nvSpPr>
          <p:cNvPr id="42" name="Shape 42"/>
          <p:cNvSpPr>
            <a:spLocks noGrp="1"/>
          </p:cNvSpPr>
          <p:nvPr>
            <p:ph type="title"/>
          </p:nvPr>
        </p:nvSpPr>
        <p:spPr>
          <a:xfrm>
            <a:off x="762000" y="419100"/>
            <a:ext cx="5384800" cy="4597400"/>
          </a:xfrm>
          <a:prstGeom prst="rect">
            <a:avLst/>
          </a:prstGeom>
        </p:spPr>
        <p:txBody>
          <a:bodyPr anchor="b"/>
          <a:lstStyle>
            <a:lvl1pPr>
              <a:defRPr sz="5200"/>
            </a:lvl1pPr>
          </a:lstStyle>
          <a:p>
            <a:r>
              <a:t>Title Text</a:t>
            </a:r>
          </a:p>
        </p:txBody>
      </p:sp>
      <p:sp>
        <p:nvSpPr>
          <p:cNvPr id="43" name="Shape 43"/>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44" name="ECS_black_white_circle_transparent.png"/>
          <p:cNvPicPr>
            <a:picLocks noChangeAspect="1"/>
          </p:cNvPicPr>
          <p:nvPr/>
        </p:nvPicPr>
        <p:blipFill>
          <a:blip r:embed="rId2">
            <a:extLst/>
          </a:blip>
          <a:stretch>
            <a:fillRect/>
          </a:stretch>
        </p:blipFill>
        <p:spPr>
          <a:xfrm>
            <a:off x="131782" y="8409917"/>
            <a:ext cx="2179589" cy="1207856"/>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69" name="Shape 69"/>
          <p:cNvSpPr>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70" name="Shape 70"/>
          <p:cNvSpPr>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2000" y="203200"/>
            <a:ext cx="11480800" cy="2146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pic>
        <p:nvPicPr>
          <p:cNvPr id="3" name="ECS_black_white_circle_transparent.png"/>
          <p:cNvPicPr>
            <a:picLocks noChangeAspect="1"/>
          </p:cNvPicPr>
          <p:nvPr/>
        </p:nvPicPr>
        <p:blipFill>
          <a:blip r:embed="rId11">
            <a:extLst/>
          </a:blip>
          <a:stretch>
            <a:fillRect/>
          </a:stretch>
        </p:blipFill>
        <p:spPr>
          <a:xfrm>
            <a:off x="131782" y="8397217"/>
            <a:ext cx="2179589" cy="1207856"/>
          </a:xfrm>
          <a:prstGeom prst="rect">
            <a:avLst/>
          </a:prstGeom>
          <a:ln w="12700">
            <a:miter lim="400000"/>
          </a:ln>
        </p:spPr>
      </p:pic>
      <p:sp>
        <p:nvSpPr>
          <p:cNvPr id="4" name="Shape 4"/>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rive.google.com/drive/folders/0B_XI9I8AIPTycVN5UFVQQ1gxN3c"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ufaulacityschools.attendanceondemand.com/es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NXNU4hfhJV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drive.google.com/drive/folders/0B7frbQBKeqgrZkJ0RGJ4NkZXd2M"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drive.google.com/drive/folders/0B_XI9I8AIPTycVN5UFVQQ1gxN3c"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schools.alsde.edu/eddir/"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ess-eufaula.asc.edu/EmployeeSelfService/Account/Logi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drive.google.com/drive/folders/0B_XI9I8AIPTyaEdsSDVhRDY1a0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5950" y="2650749"/>
            <a:ext cx="7143750" cy="2353052"/>
          </a:xfrm>
        </p:spPr>
        <p:txBody>
          <a:bodyPr>
            <a:normAutofit fontScale="90000"/>
          </a:bodyPr>
          <a:lstStyle/>
          <a:p>
            <a:r>
              <a:rPr lang="en-US" dirty="0"/>
              <a:t>“DREAM BIG</a:t>
            </a:r>
            <a:br>
              <a:rPr lang="en-US" dirty="0"/>
            </a:br>
            <a:r>
              <a:rPr lang="en-US" dirty="0"/>
              <a:t>INNOVATE OFTEN”</a:t>
            </a:r>
          </a:p>
        </p:txBody>
      </p:sp>
      <p:sp>
        <p:nvSpPr>
          <p:cNvPr id="3" name="Text Placeholder 2"/>
          <p:cNvSpPr>
            <a:spLocks noGrp="1"/>
          </p:cNvSpPr>
          <p:nvPr>
            <p:ph type="body" sz="quarter" idx="10"/>
          </p:nvPr>
        </p:nvSpPr>
        <p:spPr/>
        <p:txBody>
          <a:bodyPr/>
          <a:lstStyle/>
          <a:p>
            <a:r>
              <a:rPr lang="en-US" i="1" dirty="0"/>
              <a:t>Building Our Future on a Tradition of Excellence </a:t>
            </a:r>
          </a:p>
        </p:txBody>
      </p:sp>
    </p:spTree>
    <p:extLst>
      <p:ext uri="{BB962C8B-B14F-4D97-AF65-F5344CB8AC3E}">
        <p14:creationId xmlns:p14="http://schemas.microsoft.com/office/powerpoint/2010/main" val="21845521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Employee Information</a:t>
            </a:r>
          </a:p>
        </p:txBody>
      </p:sp>
      <p:sp>
        <p:nvSpPr>
          <p:cNvPr id="3" name="Text Placeholder 2"/>
          <p:cNvSpPr>
            <a:spLocks noGrp="1"/>
          </p:cNvSpPr>
          <p:nvPr>
            <p:ph type="body" idx="1"/>
          </p:nvPr>
        </p:nvSpPr>
        <p:spPr/>
        <p:txBody>
          <a:bodyPr/>
          <a:lstStyle/>
          <a:p>
            <a:pPr marL="0" indent="0" algn="ctr">
              <a:buNone/>
            </a:pPr>
            <a:r>
              <a:rPr lang="en-US" dirty="0">
                <a:hlinkClick r:id="rId2"/>
              </a:rPr>
              <a:t>Google Drive Folder</a:t>
            </a:r>
            <a:endParaRPr lang="en-US" dirty="0"/>
          </a:p>
        </p:txBody>
      </p:sp>
    </p:spTree>
    <p:extLst>
      <p:ext uri="{BB962C8B-B14F-4D97-AF65-F5344CB8AC3E}">
        <p14:creationId xmlns:p14="http://schemas.microsoft.com/office/powerpoint/2010/main" val="22267870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 at Work</a:t>
            </a:r>
          </a:p>
        </p:txBody>
      </p:sp>
      <p:sp>
        <p:nvSpPr>
          <p:cNvPr id="3" name="Text Placeholder 2"/>
          <p:cNvSpPr>
            <a:spLocks noGrp="1"/>
          </p:cNvSpPr>
          <p:nvPr>
            <p:ph type="body" idx="1"/>
          </p:nvPr>
        </p:nvSpPr>
        <p:spPr/>
        <p:txBody>
          <a:bodyPr/>
          <a:lstStyle/>
          <a:p>
            <a:pPr marL="0" indent="0">
              <a:spcBef>
                <a:spcPts val="1200"/>
              </a:spcBef>
              <a:buNone/>
            </a:pPr>
            <a:r>
              <a:rPr lang="en-US" dirty="0"/>
              <a:t>All employees use the AOD time management system to “sign-in” each day</a:t>
            </a:r>
          </a:p>
          <a:p>
            <a:pPr lvl="1">
              <a:spcBef>
                <a:spcPts val="1200"/>
              </a:spcBef>
            </a:pPr>
            <a:r>
              <a:rPr lang="en-US" dirty="0"/>
              <a:t>Internet-based and only works on the ECS Network</a:t>
            </a:r>
          </a:p>
          <a:p>
            <a:pPr lvl="1">
              <a:spcBef>
                <a:spcPts val="1200"/>
              </a:spcBef>
            </a:pPr>
            <a:r>
              <a:rPr lang="en-US" sz="2800" dirty="0">
                <a:hlinkClick r:id="rId2"/>
              </a:rPr>
              <a:t>https://</a:t>
            </a:r>
            <a:r>
              <a:rPr lang="en-US" sz="2800" dirty="0" err="1">
                <a:hlinkClick r:id="rId2"/>
              </a:rPr>
              <a:t>eufaulacityschools.attendanceondemand.com</a:t>
            </a:r>
            <a:r>
              <a:rPr lang="en-US" sz="2800" dirty="0">
                <a:hlinkClick r:id="rId2"/>
              </a:rPr>
              <a:t>/</a:t>
            </a:r>
            <a:r>
              <a:rPr lang="en-US" sz="2800" dirty="0" err="1">
                <a:hlinkClick r:id="rId2"/>
              </a:rPr>
              <a:t>ess</a:t>
            </a:r>
            <a:r>
              <a:rPr lang="en-US" sz="2800" dirty="0">
                <a:hlinkClick r:id="rId2"/>
              </a:rPr>
              <a:t>/</a:t>
            </a:r>
            <a:endParaRPr lang="en-US" sz="2800" dirty="0"/>
          </a:p>
        </p:txBody>
      </p:sp>
    </p:spTree>
    <p:extLst>
      <p:ext uri="{BB962C8B-B14F-4D97-AF65-F5344CB8AC3E}">
        <p14:creationId xmlns:p14="http://schemas.microsoft.com/office/powerpoint/2010/main" val="2394476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I Have to Miss Work?</a:t>
            </a:r>
          </a:p>
        </p:txBody>
      </p:sp>
      <p:pic>
        <p:nvPicPr>
          <p:cNvPr id="4" name="Picture 3" descr="sub carto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879" y="2349500"/>
            <a:ext cx="6345484" cy="6272126"/>
          </a:xfrm>
          <a:prstGeom prst="rect">
            <a:avLst/>
          </a:prstGeom>
        </p:spPr>
      </p:pic>
    </p:spTree>
    <p:extLst>
      <p:ext uri="{BB962C8B-B14F-4D97-AF65-F5344CB8AC3E}">
        <p14:creationId xmlns:p14="http://schemas.microsoft.com/office/powerpoint/2010/main" val="27589159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spcBef>
                <a:spcPts val="1200"/>
              </a:spcBef>
            </a:pPr>
            <a:r>
              <a:rPr lang="en-US" dirty="0"/>
              <a:t>Notify Kelly Educational Staffing </a:t>
            </a:r>
          </a:p>
          <a:p>
            <a:pPr lvl="1">
              <a:spcBef>
                <a:spcPts val="1200"/>
              </a:spcBef>
            </a:pPr>
            <a:r>
              <a:rPr lang="en-US" dirty="0">
                <a:effectLst/>
              </a:rPr>
              <a:t>Kellyeducationalstaffing.com (Employee Login)</a:t>
            </a:r>
          </a:p>
          <a:p>
            <a:pPr lvl="1">
              <a:spcBef>
                <a:spcPts val="1200"/>
              </a:spcBef>
            </a:pPr>
            <a:r>
              <a:rPr lang="en-US" dirty="0">
                <a:effectLst/>
              </a:rPr>
              <a:t>(866) 535-5998 (</a:t>
            </a:r>
            <a:r>
              <a:rPr lang="en-US" b="1" dirty="0">
                <a:effectLst/>
              </a:rPr>
              <a:t>866-Kelly-98</a:t>
            </a:r>
            <a:r>
              <a:rPr lang="en-US" dirty="0">
                <a:effectLst/>
              </a:rPr>
              <a:t>)</a:t>
            </a:r>
          </a:p>
          <a:p>
            <a:pPr lvl="1">
              <a:spcBef>
                <a:spcPts val="1200"/>
              </a:spcBef>
            </a:pPr>
            <a:r>
              <a:rPr lang="en-US" dirty="0">
                <a:effectLst/>
              </a:rPr>
              <a:t>Email:  kesschedule@kellyservices.com</a:t>
            </a:r>
          </a:p>
          <a:p>
            <a:pPr marL="406400" lvl="1" indent="0">
              <a:spcBef>
                <a:spcPts val="1200"/>
              </a:spcBef>
              <a:buNone/>
            </a:pPr>
            <a:endParaRPr lang="en-US" dirty="0">
              <a:effectLst/>
            </a:endParaRPr>
          </a:p>
          <a:p>
            <a:pPr>
              <a:spcBef>
                <a:spcPts val="1200"/>
              </a:spcBef>
            </a:pPr>
            <a:r>
              <a:rPr lang="en-US" dirty="0">
                <a:effectLst/>
              </a:rPr>
              <a:t>Notify your Principal by phone call or by text</a:t>
            </a:r>
            <a:endParaRPr lang="en-US" dirty="0"/>
          </a:p>
        </p:txBody>
      </p:sp>
      <p:sp>
        <p:nvSpPr>
          <p:cNvPr id="4" name="Title 1"/>
          <p:cNvSpPr>
            <a:spLocks noGrp="1"/>
          </p:cNvSpPr>
          <p:nvPr>
            <p:ph type="title"/>
          </p:nvPr>
        </p:nvSpPr>
        <p:spPr/>
        <p:txBody>
          <a:bodyPr/>
          <a:lstStyle/>
          <a:p>
            <a:r>
              <a:rPr lang="en-US" dirty="0"/>
              <a:t>What If I Have to Miss Work?</a:t>
            </a:r>
          </a:p>
        </p:txBody>
      </p:sp>
    </p:spTree>
    <p:extLst>
      <p:ext uri="{BB962C8B-B14F-4D97-AF65-F5344CB8AC3E}">
        <p14:creationId xmlns:p14="http://schemas.microsoft.com/office/powerpoint/2010/main" val="195678340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spcBef>
                <a:spcPts val="1200"/>
              </a:spcBef>
            </a:pPr>
            <a:r>
              <a:rPr lang="en-US" dirty="0"/>
              <a:t>Professional Leave, Personal Leave, Court Leave</a:t>
            </a:r>
          </a:p>
          <a:p>
            <a:pPr lvl="1">
              <a:spcBef>
                <a:spcPts val="1200"/>
              </a:spcBef>
            </a:pPr>
            <a:r>
              <a:rPr lang="en-US" dirty="0"/>
              <a:t>Request approval in a timely manner</a:t>
            </a:r>
          </a:p>
          <a:p>
            <a:pPr lvl="2">
              <a:spcBef>
                <a:spcPts val="1200"/>
              </a:spcBef>
            </a:pPr>
            <a:r>
              <a:rPr lang="en-US" dirty="0"/>
              <a:t>For professional leave, generally two weeks ahead</a:t>
            </a:r>
          </a:p>
          <a:p>
            <a:pPr marL="812800" lvl="2" indent="0">
              <a:spcBef>
                <a:spcPts val="1200"/>
              </a:spcBef>
              <a:buNone/>
            </a:pPr>
            <a:endParaRPr lang="en-US" dirty="0"/>
          </a:p>
          <a:p>
            <a:pPr>
              <a:spcBef>
                <a:spcPts val="1200"/>
              </a:spcBef>
            </a:pPr>
            <a:r>
              <a:rPr lang="en-US" dirty="0" err="1">
                <a:hlinkClick r:id="rId2"/>
              </a:rPr>
              <a:t>Etrieve</a:t>
            </a:r>
            <a:r>
              <a:rPr lang="en-US" dirty="0"/>
              <a:t> (leave requests)</a:t>
            </a:r>
          </a:p>
        </p:txBody>
      </p:sp>
      <p:sp>
        <p:nvSpPr>
          <p:cNvPr id="4" name="Title 1"/>
          <p:cNvSpPr>
            <a:spLocks noGrp="1"/>
          </p:cNvSpPr>
          <p:nvPr>
            <p:ph type="title"/>
          </p:nvPr>
        </p:nvSpPr>
        <p:spPr/>
        <p:txBody>
          <a:bodyPr/>
          <a:lstStyle/>
          <a:p>
            <a:r>
              <a:rPr lang="en-US" dirty="0"/>
              <a:t>What If I Have to Miss Work?</a:t>
            </a:r>
          </a:p>
        </p:txBody>
      </p:sp>
    </p:spTree>
    <p:extLst>
      <p:ext uri="{BB962C8B-B14F-4D97-AF65-F5344CB8AC3E}">
        <p14:creationId xmlns:p14="http://schemas.microsoft.com/office/powerpoint/2010/main" val="3536863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fontScale="77500" lnSpcReduction="20000"/>
          </a:bodyPr>
          <a:lstStyle/>
          <a:p>
            <a:pPr lvl="0"/>
            <a:r>
              <a:rPr lang="en-US" dirty="0">
                <a:effectLst/>
              </a:rPr>
              <a:t>Sick Leave </a:t>
            </a:r>
          </a:p>
          <a:p>
            <a:pPr lvl="0"/>
            <a:r>
              <a:rPr lang="en-US" dirty="0">
                <a:effectLst/>
              </a:rPr>
              <a:t>Personal leave</a:t>
            </a:r>
          </a:p>
          <a:p>
            <a:pPr lvl="0"/>
            <a:r>
              <a:rPr lang="en-US" dirty="0">
                <a:effectLst/>
              </a:rPr>
              <a:t>Vacation leave</a:t>
            </a:r>
          </a:p>
          <a:p>
            <a:pPr lvl="0"/>
            <a:r>
              <a:rPr lang="en-US" dirty="0">
                <a:effectLst/>
              </a:rPr>
              <a:t>Professional leave</a:t>
            </a:r>
          </a:p>
          <a:p>
            <a:pPr lvl="0"/>
            <a:r>
              <a:rPr lang="en-US" dirty="0">
                <a:effectLst/>
              </a:rPr>
              <a:t>Military leave</a:t>
            </a:r>
          </a:p>
          <a:p>
            <a:pPr lvl="0"/>
            <a:r>
              <a:rPr lang="en-US" dirty="0">
                <a:effectLst/>
              </a:rPr>
              <a:t>Court leave</a:t>
            </a:r>
          </a:p>
          <a:p>
            <a:r>
              <a:rPr lang="en-US" dirty="0">
                <a:effectLst/>
              </a:rPr>
              <a:t>Other unpaid leave that is specifically approved by the Board upon a showing of substantial hardship or extraordinary circumstances </a:t>
            </a:r>
            <a:endParaRPr lang="en-US" dirty="0"/>
          </a:p>
        </p:txBody>
      </p:sp>
    </p:spTree>
    <p:extLst>
      <p:ext uri="{BB962C8B-B14F-4D97-AF65-F5344CB8AC3E}">
        <p14:creationId xmlns:p14="http://schemas.microsoft.com/office/powerpoint/2010/main" val="1634498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a:xfrm>
            <a:off x="1684420" y="2413000"/>
            <a:ext cx="10558379" cy="6362700"/>
          </a:xfrm>
        </p:spPr>
        <p:txBody>
          <a:bodyPr>
            <a:normAutofit/>
          </a:bodyPr>
          <a:lstStyle/>
          <a:p>
            <a:pPr lvl="0"/>
            <a:r>
              <a:rPr lang="en-US" sz="3600" dirty="0">
                <a:effectLst/>
              </a:rPr>
              <a:t>Sick Leave Bank/Catastrophic Leave</a:t>
            </a:r>
          </a:p>
        </p:txBody>
      </p:sp>
    </p:spTree>
    <p:extLst>
      <p:ext uri="{BB962C8B-B14F-4D97-AF65-F5344CB8AC3E}">
        <p14:creationId xmlns:p14="http://schemas.microsoft.com/office/powerpoint/2010/main" val="8154510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fontScale="62500" lnSpcReduction="20000"/>
          </a:bodyPr>
          <a:lstStyle/>
          <a:p>
            <a:pPr marL="0" indent="0">
              <a:buNone/>
            </a:pPr>
            <a:endParaRPr lang="en-US" dirty="0"/>
          </a:p>
          <a:p>
            <a:pPr marL="0" indent="0">
              <a:buNone/>
            </a:pPr>
            <a:r>
              <a:rPr lang="en-US" sz="6000" dirty="0"/>
              <a:t>Sick Leave</a:t>
            </a:r>
          </a:p>
          <a:p>
            <a:pPr lvl="0">
              <a:lnSpc>
                <a:spcPct val="120000"/>
              </a:lnSpc>
              <a:spcBef>
                <a:spcPts val="1200"/>
              </a:spcBef>
            </a:pPr>
            <a:r>
              <a:rPr lang="en-US" dirty="0">
                <a:effectLst/>
              </a:rPr>
              <a:t>Personal illness;</a:t>
            </a:r>
          </a:p>
          <a:p>
            <a:pPr lvl="0">
              <a:lnSpc>
                <a:spcPct val="120000"/>
              </a:lnSpc>
              <a:spcBef>
                <a:spcPts val="1200"/>
              </a:spcBef>
            </a:pPr>
            <a:r>
              <a:rPr lang="en-US" dirty="0">
                <a:effectLst/>
              </a:rPr>
              <a:t>Incapacitating personal injury;</a:t>
            </a:r>
          </a:p>
          <a:p>
            <a:pPr lvl="0">
              <a:lnSpc>
                <a:spcPct val="120000"/>
              </a:lnSpc>
              <a:spcBef>
                <a:spcPts val="1200"/>
              </a:spcBef>
            </a:pPr>
            <a:r>
              <a:rPr lang="en-US" dirty="0">
                <a:effectLst/>
              </a:rPr>
              <a:t>Attendance upon an ill member of the employee’s immediate family, defined as a spouse, parent, child, sibling or any person with a close personal tie;</a:t>
            </a:r>
          </a:p>
          <a:p>
            <a:pPr lvl="0">
              <a:lnSpc>
                <a:spcPct val="120000"/>
              </a:lnSpc>
              <a:spcBef>
                <a:spcPts val="1200"/>
              </a:spcBef>
            </a:pPr>
            <a:r>
              <a:rPr lang="en-US" dirty="0">
                <a:effectLst/>
              </a:rPr>
              <a:t>Death of a family member, including a spouse, parent, child, sibling, mother or father-in-law, son or daughter-in-law, brother or sister-in-law, nephew or niece, grandparent, grandchild, aunt or uncle;</a:t>
            </a:r>
          </a:p>
          <a:p>
            <a:pPr lvl="0">
              <a:lnSpc>
                <a:spcPct val="120000"/>
              </a:lnSpc>
              <a:spcBef>
                <a:spcPts val="1200"/>
              </a:spcBef>
            </a:pPr>
            <a:r>
              <a:rPr lang="en-US" dirty="0">
                <a:effectLst/>
              </a:rPr>
              <a:t>Death or care of an individual with whom unusually strong personal ties exist because of a relationship other than those listed above.</a:t>
            </a:r>
          </a:p>
          <a:p>
            <a:pPr marL="0" indent="0">
              <a:lnSpc>
                <a:spcPct val="120000"/>
              </a:lnSpc>
              <a:buNone/>
            </a:pPr>
            <a:r>
              <a:rPr lang="en-US" dirty="0"/>
              <a:t> </a:t>
            </a:r>
          </a:p>
          <a:p>
            <a:pPr marL="0" indent="0">
              <a:buNone/>
            </a:pPr>
            <a:endParaRPr lang="en-US" dirty="0"/>
          </a:p>
        </p:txBody>
      </p:sp>
    </p:spTree>
    <p:extLst>
      <p:ext uri="{BB962C8B-B14F-4D97-AF65-F5344CB8AC3E}">
        <p14:creationId xmlns:p14="http://schemas.microsoft.com/office/powerpoint/2010/main" val="19351748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fontScale="85000" lnSpcReduction="20000"/>
          </a:bodyPr>
          <a:lstStyle/>
          <a:p>
            <a:pPr marL="0" indent="0">
              <a:buNone/>
            </a:pPr>
            <a:endParaRPr lang="en-US" dirty="0"/>
          </a:p>
          <a:p>
            <a:pPr marL="0" indent="0">
              <a:buNone/>
            </a:pPr>
            <a:endParaRPr lang="en-US" sz="6000" dirty="0"/>
          </a:p>
          <a:p>
            <a:pPr marL="0" indent="0">
              <a:buNone/>
            </a:pPr>
            <a:r>
              <a:rPr lang="en-US" sz="6000" dirty="0"/>
              <a:t>Personal Leave</a:t>
            </a:r>
          </a:p>
          <a:p>
            <a:pPr marL="0" indent="0">
              <a:buNone/>
            </a:pPr>
            <a:r>
              <a:rPr lang="en-US" dirty="0"/>
              <a:t>5 Days, with the first 2 at no cost; other three days at the cost of certified substitute</a:t>
            </a:r>
          </a:p>
          <a:p>
            <a:pPr marL="0" indent="0">
              <a:buNone/>
            </a:pPr>
            <a:r>
              <a:rPr lang="en-US" dirty="0"/>
              <a:t>May convert unused personal days to sick leave</a:t>
            </a:r>
          </a:p>
          <a:p>
            <a:pPr marL="0" indent="0">
              <a:buNone/>
            </a:pPr>
            <a:r>
              <a:rPr lang="en-US" dirty="0"/>
              <a:t>Personal </a:t>
            </a:r>
            <a:r>
              <a:rPr lang="en-US" dirty="0">
                <a:effectLst/>
              </a:rPr>
              <a:t>leave may not be taken immediately before or after a school holiday or in the first or last ten days of a school term </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78136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lnSpcReduction="10000"/>
          </a:bodyPr>
          <a:lstStyle/>
          <a:p>
            <a:pPr marL="0" indent="0">
              <a:buNone/>
            </a:pPr>
            <a:endParaRPr lang="en-US" dirty="0"/>
          </a:p>
          <a:p>
            <a:pPr marL="0" indent="0">
              <a:buNone/>
            </a:pPr>
            <a:endParaRPr lang="en-US" sz="6000" dirty="0"/>
          </a:p>
          <a:p>
            <a:pPr marL="0" indent="0">
              <a:buNone/>
            </a:pPr>
            <a:r>
              <a:rPr lang="en-US" sz="6000" dirty="0"/>
              <a:t>Vacation Leave</a:t>
            </a:r>
          </a:p>
          <a:p>
            <a:pPr marL="0" indent="0">
              <a:buNone/>
            </a:pPr>
            <a:r>
              <a:rPr lang="en-US" dirty="0">
                <a:effectLst/>
              </a:rPr>
              <a:t>Vacation Leave is available to 240-Day employees only. Eligible employees will earn annual leave days at the rate of one (1) day per month for a total of twelve (12) days per year. Employees may accrue no more that twenty-five (25) annual leave days.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9209268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762000" y="342900"/>
            <a:ext cx="11480800" cy="1447800"/>
          </a:xfrm>
          <a:prstGeom prst="rect">
            <a:avLst/>
          </a:prstGeom>
        </p:spPr>
        <p:txBody>
          <a:bodyPr/>
          <a:lstStyle/>
          <a:p>
            <a:r>
              <a:rPr lang="en-US" dirty="0"/>
              <a:t>GUIDING PRINCIPLES </a:t>
            </a:r>
            <a:endParaRPr dirty="0"/>
          </a:p>
        </p:txBody>
      </p:sp>
      <p:sp>
        <p:nvSpPr>
          <p:cNvPr id="88" name="Shape 88"/>
          <p:cNvSpPr>
            <a:spLocks noGrp="1"/>
          </p:cNvSpPr>
          <p:nvPr>
            <p:ph type="body" sz="quarter" idx="1"/>
          </p:nvPr>
        </p:nvSpPr>
        <p:spPr>
          <a:xfrm>
            <a:off x="762000" y="2266950"/>
            <a:ext cx="11480800" cy="5962650"/>
          </a:xfrm>
          <a:prstGeom prst="rect">
            <a:avLst/>
          </a:prstGeom>
        </p:spPr>
        <p:txBody>
          <a:bodyPr>
            <a:normAutofit lnSpcReduction="10000"/>
          </a:bodyPr>
          <a:lstStyle/>
          <a:p>
            <a:pPr algn="l"/>
            <a:r>
              <a:rPr lang="en-US" sz="4000" b="1" u="sng" dirty="0">
                <a:latin typeface="+mn-lt"/>
              </a:rPr>
              <a:t>VISION </a:t>
            </a:r>
          </a:p>
          <a:p>
            <a:pPr algn="l"/>
            <a:r>
              <a:rPr lang="en-US" sz="4000" dirty="0">
                <a:effectLst/>
                <a:latin typeface="+mn-lt"/>
                <a:ea typeface="Calibri" panose="020F0502020204030204" pitchFamily="34" charset="0"/>
              </a:rPr>
              <a:t>To create motivated, responsible learners capable of reaching their dreams</a:t>
            </a:r>
          </a:p>
          <a:p>
            <a:endParaRPr lang="en-US" sz="3200" dirty="0">
              <a:effectLst/>
              <a:latin typeface="+mn-lt"/>
              <a:ea typeface="Calibri" panose="020F0502020204030204" pitchFamily="34" charset="0"/>
            </a:endParaRPr>
          </a:p>
          <a:p>
            <a:endParaRPr lang="en-US" sz="3200" dirty="0">
              <a:effectLst/>
              <a:latin typeface="+mn-lt"/>
              <a:ea typeface="Calibri" panose="020F0502020204030204" pitchFamily="34" charset="0"/>
            </a:endParaRPr>
          </a:p>
          <a:p>
            <a:pPr algn="l"/>
            <a:endParaRPr lang="en-US" sz="3200" dirty="0">
              <a:effectLst/>
              <a:latin typeface="+mn-lt"/>
              <a:ea typeface="Calibri" panose="020F0502020204030204" pitchFamily="34" charset="0"/>
            </a:endParaRPr>
          </a:p>
          <a:p>
            <a:pPr algn="l"/>
            <a:r>
              <a:rPr lang="en-US" sz="4000" b="1" u="sng" dirty="0">
                <a:latin typeface="+mn-lt"/>
              </a:rPr>
              <a:t>MISSION </a:t>
            </a:r>
          </a:p>
          <a:p>
            <a:pPr algn="l"/>
            <a:r>
              <a:rPr lang="en-US" sz="4000" dirty="0">
                <a:effectLst/>
                <a:latin typeface="+mn-lt"/>
              </a:rPr>
              <a:t>To equip students to reach their dreams by providing an innovative, collaborative environment that promotes focus, creativity and confidence</a:t>
            </a:r>
          </a:p>
          <a:p>
            <a:pPr algn="l"/>
            <a:endParaRPr lang="en-US" dirty="0">
              <a:effectLst/>
              <a:latin typeface="+mn-lt"/>
            </a:endParaRPr>
          </a:p>
          <a:p>
            <a:pPr algn="l"/>
            <a:endParaRPr dirty="0">
              <a:latin typeface="+mn-lt"/>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lnSpcReduction="10000"/>
          </a:bodyPr>
          <a:lstStyle/>
          <a:p>
            <a:pPr marL="0" indent="0">
              <a:buNone/>
            </a:pPr>
            <a:endParaRPr lang="en-US" dirty="0"/>
          </a:p>
          <a:p>
            <a:pPr marL="0" indent="0">
              <a:buNone/>
            </a:pPr>
            <a:endParaRPr lang="en-US" sz="6000" dirty="0"/>
          </a:p>
          <a:p>
            <a:pPr marL="0" indent="0">
              <a:buNone/>
            </a:pPr>
            <a:r>
              <a:rPr lang="en-US" sz="6000" dirty="0"/>
              <a:t>Professional Leave</a:t>
            </a:r>
            <a:r>
              <a:rPr lang="en-US" dirty="0">
                <a:effectLst/>
              </a:rPr>
              <a:t> </a:t>
            </a:r>
          </a:p>
          <a:p>
            <a:pPr marL="0" indent="0">
              <a:buNone/>
            </a:pPr>
            <a:r>
              <a:rPr lang="en-US" dirty="0">
                <a:effectLst/>
              </a:rPr>
              <a:t>…With pay to Board employees to engage in educational activities that, in the judgment of the Superintendent, serve the needs and interests of the school system. The number of days approved for such leave will be at the discretion of the Superintendent. </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56157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a:bodyPr>
          <a:lstStyle/>
          <a:p>
            <a:pPr marL="0" indent="0">
              <a:buNone/>
            </a:pPr>
            <a:r>
              <a:rPr lang="en-US" sz="6000" dirty="0"/>
              <a:t>Military Leave</a:t>
            </a:r>
            <a:r>
              <a:rPr lang="en-US" dirty="0">
                <a:effectLst/>
              </a:rPr>
              <a:t> </a:t>
            </a:r>
          </a:p>
          <a:p>
            <a:pPr marL="0" indent="0">
              <a:buNone/>
            </a:pPr>
            <a:r>
              <a:rPr lang="en-US" dirty="0">
                <a:effectLst/>
              </a:rPr>
              <a:t>…Is available to all eligible employees in accordance with state and federal law.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05002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fontScale="85000" lnSpcReduction="20000"/>
          </a:bodyPr>
          <a:lstStyle/>
          <a:p>
            <a:pPr marL="0" indent="0">
              <a:buNone/>
            </a:pPr>
            <a:endParaRPr lang="en-US" dirty="0"/>
          </a:p>
          <a:p>
            <a:pPr marL="0" indent="0">
              <a:buNone/>
            </a:pPr>
            <a:r>
              <a:rPr lang="en-US" sz="6000" dirty="0"/>
              <a:t>Court Leave</a:t>
            </a:r>
            <a:r>
              <a:rPr lang="en-US" dirty="0">
                <a:effectLst/>
              </a:rPr>
              <a:t> </a:t>
            </a:r>
          </a:p>
          <a:p>
            <a:pPr marL="0" indent="0" algn="just">
              <a:buNone/>
            </a:pPr>
            <a:r>
              <a:rPr lang="en-US" dirty="0">
                <a:effectLst/>
              </a:rPr>
              <a:t>Regular compensation while performing jury duty (Code of Alabama §12-16-8) or when the employee is summoned under subpoena or other legal requirement to testify at trial in a court of law or in an administrative proceedings constituted under the statutory authority of the agency conducting the proceedings</a:t>
            </a:r>
          </a:p>
          <a:p>
            <a:pPr marL="0" indent="0" algn="just">
              <a:buNone/>
            </a:pPr>
            <a:r>
              <a:rPr lang="en-US" dirty="0">
                <a:effectLst/>
              </a:rPr>
              <a:t>Paid leave is not authorized for employees to meet with attorneys, to attend depositions, or to otherwise prepare for legal proceedings unless the presence of the employee is requested or required by the Board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2944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a:bodyPr>
          <a:lstStyle/>
          <a:p>
            <a:pPr marL="0" indent="0">
              <a:buNone/>
            </a:pPr>
            <a:r>
              <a:rPr lang="en-US" sz="6000" dirty="0"/>
              <a:t>Family Medical Leave (FMLA)</a:t>
            </a:r>
            <a:endParaRPr lang="en-US" dirty="0">
              <a:effectLst/>
            </a:endParaRPr>
          </a:p>
          <a:p>
            <a:pPr marL="0" indent="0" algn="just">
              <a:buNone/>
            </a:pPr>
            <a:r>
              <a:rPr lang="en-US" dirty="0">
                <a:effectLst/>
              </a:rPr>
              <a:t>FMLA is applicable to all persons who have been employed for at least twelve (12) months and have worked a minimum of 1,250 hours during that twelve (12) month period. </a:t>
            </a:r>
            <a:endParaRPr lang="en-US" dirty="0"/>
          </a:p>
        </p:txBody>
      </p:sp>
    </p:spTree>
    <p:extLst>
      <p:ext uri="{BB962C8B-B14F-4D97-AF65-F5344CB8AC3E}">
        <p14:creationId xmlns:p14="http://schemas.microsoft.com/office/powerpoint/2010/main" val="519330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Teacher Absence</a:t>
            </a:r>
          </a:p>
        </p:txBody>
      </p:sp>
      <p:sp>
        <p:nvSpPr>
          <p:cNvPr id="3" name="Text Placeholder 2"/>
          <p:cNvSpPr>
            <a:spLocks noGrp="1"/>
          </p:cNvSpPr>
          <p:nvPr>
            <p:ph type="body" idx="1"/>
          </p:nvPr>
        </p:nvSpPr>
        <p:spPr/>
        <p:txBody>
          <a:bodyPr>
            <a:normAutofit lnSpcReduction="10000"/>
          </a:bodyPr>
          <a:lstStyle/>
          <a:p>
            <a:pPr marL="0" indent="0">
              <a:buNone/>
            </a:pPr>
            <a:r>
              <a:rPr lang="en-US" sz="6000" dirty="0"/>
              <a:t>Family Medical Leave (FMLA)</a:t>
            </a:r>
            <a:endParaRPr lang="en-US" dirty="0">
              <a:effectLst/>
            </a:endParaRPr>
          </a:p>
          <a:p>
            <a:pPr>
              <a:spcBef>
                <a:spcPts val="1200"/>
              </a:spcBef>
            </a:pPr>
            <a:r>
              <a:rPr lang="en-US" dirty="0">
                <a:effectLst/>
              </a:rPr>
              <a:t>Eligible employees are entitled to twelve (12) weeks of unpaid leave during any twelve (12) month period for one or more of the following reasons:</a:t>
            </a:r>
          </a:p>
          <a:p>
            <a:pPr lvl="1">
              <a:spcBef>
                <a:spcPts val="1200"/>
              </a:spcBef>
            </a:pPr>
            <a:r>
              <a:rPr lang="en-US" dirty="0">
                <a:effectLst/>
              </a:rPr>
              <a:t>The birth and first year care of a newborn child;</a:t>
            </a:r>
          </a:p>
          <a:p>
            <a:pPr lvl="1">
              <a:spcBef>
                <a:spcPts val="1200"/>
              </a:spcBef>
            </a:pPr>
            <a:r>
              <a:rPr lang="en-US" dirty="0">
                <a:effectLst/>
              </a:rPr>
              <a:t>The placement of a foster child or adoption;</a:t>
            </a:r>
          </a:p>
          <a:p>
            <a:pPr lvl="1">
              <a:spcBef>
                <a:spcPts val="1200"/>
              </a:spcBef>
            </a:pPr>
            <a:r>
              <a:rPr lang="en-US" dirty="0">
                <a:effectLst/>
              </a:rPr>
              <a:t>The care of an immediate family member, defined as a spouse, child or parent, with a serious health condition;</a:t>
            </a:r>
          </a:p>
          <a:p>
            <a:pPr lvl="1">
              <a:spcBef>
                <a:spcPts val="1200"/>
              </a:spcBef>
            </a:pPr>
            <a:r>
              <a:rPr lang="en-US" dirty="0">
                <a:effectLst/>
              </a:rPr>
              <a:t>The taking of medical leave because of the employee’s own serious health condition.</a:t>
            </a:r>
          </a:p>
        </p:txBody>
      </p:sp>
    </p:spTree>
    <p:extLst>
      <p:ext uri="{BB962C8B-B14F-4D97-AF65-F5344CB8AC3E}">
        <p14:creationId xmlns:p14="http://schemas.microsoft.com/office/powerpoint/2010/main" val="36288762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Requirements Regarding Children</a:t>
            </a:r>
          </a:p>
        </p:txBody>
      </p:sp>
      <p:pic>
        <p:nvPicPr>
          <p:cNvPr id="4" name="Picture 3" descr="Mandatory Reportin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971" y="3178499"/>
            <a:ext cx="10617200" cy="4914900"/>
          </a:xfrm>
          <a:prstGeom prst="rect">
            <a:avLst/>
          </a:prstGeom>
        </p:spPr>
      </p:pic>
    </p:spTree>
    <p:extLst>
      <p:ext uri="{BB962C8B-B14F-4D97-AF65-F5344CB8AC3E}">
        <p14:creationId xmlns:p14="http://schemas.microsoft.com/office/powerpoint/2010/main" val="120474825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Requirements Regarding Children</a:t>
            </a:r>
          </a:p>
        </p:txBody>
      </p:sp>
      <p:sp>
        <p:nvSpPr>
          <p:cNvPr id="3" name="Text Placeholder 2"/>
          <p:cNvSpPr>
            <a:spLocks noGrp="1"/>
          </p:cNvSpPr>
          <p:nvPr>
            <p:ph type="body" idx="1"/>
          </p:nvPr>
        </p:nvSpPr>
        <p:spPr/>
        <p:txBody>
          <a:bodyPr>
            <a:normAutofit fontScale="92500" lnSpcReduction="20000"/>
          </a:bodyPr>
          <a:lstStyle/>
          <a:p>
            <a:pPr>
              <a:spcBef>
                <a:spcPts val="1200"/>
              </a:spcBef>
            </a:pPr>
            <a:endParaRPr lang="en-US" dirty="0"/>
          </a:p>
          <a:p>
            <a:pPr marL="0" indent="0">
              <a:spcBef>
                <a:spcPts val="1200"/>
              </a:spcBef>
              <a:buNone/>
            </a:pPr>
            <a:r>
              <a:rPr lang="en-US" dirty="0"/>
              <a:t>Standard of Knowledge </a:t>
            </a:r>
          </a:p>
          <a:p>
            <a:pPr lvl="1">
              <a:spcBef>
                <a:spcPts val="1200"/>
              </a:spcBef>
            </a:pPr>
            <a:r>
              <a:rPr lang="en-US" dirty="0"/>
              <a:t>Knowledge or suspicion that a child is a victim of abuse or neglect.</a:t>
            </a:r>
          </a:p>
          <a:p>
            <a:pPr marL="0" indent="0">
              <a:spcBef>
                <a:spcPts val="1200"/>
              </a:spcBef>
              <a:buNone/>
            </a:pPr>
            <a:r>
              <a:rPr lang="en-US" dirty="0"/>
              <a:t>Definition of Applicable Victim </a:t>
            </a:r>
          </a:p>
          <a:p>
            <a:pPr lvl="1">
              <a:spcBef>
                <a:spcPts val="1200"/>
              </a:spcBef>
            </a:pPr>
            <a:r>
              <a:rPr lang="en-US" dirty="0"/>
              <a:t>Child means a person under the age of 18.</a:t>
            </a:r>
          </a:p>
          <a:p>
            <a:pPr marL="0" indent="0">
              <a:spcBef>
                <a:spcPts val="1200"/>
              </a:spcBef>
              <a:buNone/>
            </a:pPr>
            <a:r>
              <a:rPr lang="en-US" dirty="0"/>
              <a:t>Reports Made To </a:t>
            </a:r>
          </a:p>
          <a:p>
            <a:pPr lvl="1">
              <a:spcBef>
                <a:spcPts val="1200"/>
              </a:spcBef>
            </a:pPr>
            <a:r>
              <a:rPr lang="en-US" dirty="0"/>
              <a:t>Reports should be made to a “duly constituted authority,” which includes:</a:t>
            </a:r>
          </a:p>
          <a:p>
            <a:pPr lvl="2">
              <a:spcBef>
                <a:spcPts val="1200"/>
              </a:spcBef>
            </a:pPr>
            <a:r>
              <a:rPr lang="en-US" dirty="0"/>
              <a:t>the chief of police of a municipality or municipality and county or the sheriff</a:t>
            </a:r>
          </a:p>
          <a:p>
            <a:pPr lvl="2">
              <a:spcBef>
                <a:spcPts val="1200"/>
              </a:spcBef>
            </a:pPr>
            <a:r>
              <a:rPr lang="en-US" dirty="0"/>
              <a:t>Department of Human Resources</a:t>
            </a:r>
          </a:p>
          <a:p>
            <a:pPr lvl="1">
              <a:spcBef>
                <a:spcPts val="1200"/>
              </a:spcBef>
            </a:pPr>
            <a:endParaRPr lang="en-US" dirty="0"/>
          </a:p>
        </p:txBody>
      </p:sp>
    </p:spTree>
    <p:extLst>
      <p:ext uri="{BB962C8B-B14F-4D97-AF65-F5344CB8AC3E}">
        <p14:creationId xmlns:p14="http://schemas.microsoft.com/office/powerpoint/2010/main" val="41335836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Requirements Regarding Children</a:t>
            </a:r>
          </a:p>
        </p:txBody>
      </p:sp>
      <p:sp>
        <p:nvSpPr>
          <p:cNvPr id="3" name="Text Placeholder 2"/>
          <p:cNvSpPr>
            <a:spLocks noGrp="1"/>
          </p:cNvSpPr>
          <p:nvPr>
            <p:ph type="body" idx="1"/>
          </p:nvPr>
        </p:nvSpPr>
        <p:spPr/>
        <p:txBody>
          <a:bodyPr>
            <a:normAutofit/>
          </a:bodyPr>
          <a:lstStyle/>
          <a:p>
            <a:pPr marL="0" indent="0">
              <a:spcBef>
                <a:spcPts val="1200"/>
              </a:spcBef>
              <a:buNone/>
            </a:pPr>
            <a:r>
              <a:rPr lang="en-US" dirty="0"/>
              <a:t>Contents of Report </a:t>
            </a:r>
          </a:p>
          <a:p>
            <a:pPr lvl="1">
              <a:spcBef>
                <a:spcPts val="1200"/>
              </a:spcBef>
            </a:pPr>
            <a:r>
              <a:rPr lang="en-US" dirty="0"/>
              <a:t>The name of the child, his whereabouts, the names and addresses of the parents, guardian or caretaker;</a:t>
            </a:r>
          </a:p>
          <a:p>
            <a:pPr lvl="1">
              <a:spcBef>
                <a:spcPts val="1200"/>
              </a:spcBef>
            </a:pPr>
            <a:r>
              <a:rPr lang="en-US" dirty="0"/>
              <a:t>The character and extent of the child’s injuries; and  if known, any evidence of previous injuries to the child</a:t>
            </a:r>
          </a:p>
          <a:p>
            <a:pPr lvl="1">
              <a:spcBef>
                <a:spcPts val="1200"/>
              </a:spcBef>
            </a:pPr>
            <a:r>
              <a:rPr lang="en-US" dirty="0"/>
              <a:t>And any other pertinent information that might establish the cause of the injury/injuries </a:t>
            </a:r>
          </a:p>
          <a:p>
            <a:pPr lvl="1">
              <a:spcBef>
                <a:spcPts val="1200"/>
              </a:spcBef>
            </a:pPr>
            <a:r>
              <a:rPr lang="en-US" dirty="0"/>
              <a:t>The identity of the person or persons responsible for the injury</a:t>
            </a:r>
          </a:p>
        </p:txBody>
      </p:sp>
    </p:spTree>
    <p:extLst>
      <p:ext uri="{BB962C8B-B14F-4D97-AF65-F5344CB8AC3E}">
        <p14:creationId xmlns:p14="http://schemas.microsoft.com/office/powerpoint/2010/main" val="13140153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Mandatory Reporting Requirements Regarding Children</a:t>
            </a:r>
          </a:p>
        </p:txBody>
      </p:sp>
      <p:sp>
        <p:nvSpPr>
          <p:cNvPr id="3" name="Text Placeholder 2"/>
          <p:cNvSpPr>
            <a:spLocks noGrp="1"/>
          </p:cNvSpPr>
          <p:nvPr>
            <p:ph type="body" idx="1"/>
          </p:nvPr>
        </p:nvSpPr>
        <p:spPr/>
        <p:txBody>
          <a:bodyPr>
            <a:normAutofit/>
          </a:bodyPr>
          <a:lstStyle/>
          <a:p>
            <a:pPr marL="0" indent="0">
              <a:buNone/>
            </a:pPr>
            <a:r>
              <a:rPr lang="en-US" dirty="0"/>
              <a:t>Any person who knowingly fails to make the required report shall be guilty of a misdemeanor and shall be punished by a sentence of not more than six </a:t>
            </a:r>
            <a:r>
              <a:rPr lang="en-US" dirty="0" err="1"/>
              <a:t>months’imprisonment</a:t>
            </a:r>
            <a:r>
              <a:rPr lang="en-US" dirty="0"/>
              <a:t> or a fine of not more than $500.</a:t>
            </a:r>
          </a:p>
        </p:txBody>
      </p:sp>
    </p:spTree>
    <p:extLst>
      <p:ext uri="{BB962C8B-B14F-4D97-AF65-F5344CB8AC3E}">
        <p14:creationId xmlns:p14="http://schemas.microsoft.com/office/powerpoint/2010/main" val="32145385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a:t>
            </a:r>
          </a:p>
        </p:txBody>
      </p:sp>
      <p:pic>
        <p:nvPicPr>
          <p:cNvPr id="4" name="Picture 3" descr="MjAxMy05Mzc3M2E4MzY1MWE1ODFj.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035" y="2349499"/>
            <a:ext cx="7311794" cy="5118255"/>
          </a:xfrm>
          <a:prstGeom prst="rect">
            <a:avLst/>
          </a:prstGeom>
        </p:spPr>
      </p:pic>
    </p:spTree>
    <p:extLst>
      <p:ext uri="{BB962C8B-B14F-4D97-AF65-F5344CB8AC3E}">
        <p14:creationId xmlns:p14="http://schemas.microsoft.com/office/powerpoint/2010/main" val="102004759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3200"/>
            <a:ext cx="11480800" cy="1111250"/>
          </a:xfrm>
        </p:spPr>
        <p:txBody>
          <a:bodyPr/>
          <a:lstStyle/>
          <a:p>
            <a:r>
              <a:rPr lang="en-US" dirty="0"/>
              <a:t>VALUES</a:t>
            </a:r>
          </a:p>
        </p:txBody>
      </p:sp>
      <p:sp>
        <p:nvSpPr>
          <p:cNvPr id="3" name="Text Placeholder 2"/>
          <p:cNvSpPr>
            <a:spLocks noGrp="1"/>
          </p:cNvSpPr>
          <p:nvPr>
            <p:ph type="body" idx="1"/>
          </p:nvPr>
        </p:nvSpPr>
        <p:spPr>
          <a:xfrm>
            <a:off x="400050" y="1524000"/>
            <a:ext cx="12230100" cy="7772400"/>
          </a:xfrm>
        </p:spPr>
        <p:txBody>
          <a:bodyPr>
            <a:normAutofit lnSpcReduction="10000"/>
          </a:bodyPr>
          <a:lstStyle/>
          <a:p>
            <a:pPr>
              <a:spcBef>
                <a:spcPts val="0"/>
              </a:spcBef>
              <a:buSzTx/>
            </a:pPr>
            <a:r>
              <a:rPr lang="en-US" sz="2800" dirty="0">
                <a:solidFill>
                  <a:srgbClr val="FFFFFF"/>
                </a:solidFill>
                <a:effectLst/>
              </a:rPr>
              <a:t>Education is vital to a successful life.</a:t>
            </a:r>
          </a:p>
          <a:p>
            <a:pPr>
              <a:spcBef>
                <a:spcPts val="0"/>
              </a:spcBef>
              <a:buSzTx/>
            </a:pPr>
            <a:r>
              <a:rPr lang="en-US" sz="2800" dirty="0">
                <a:solidFill>
                  <a:srgbClr val="FFFFFF"/>
                </a:solidFill>
                <a:effectLst/>
              </a:rPr>
              <a:t>Excellence demands sacrifice and perseverance.</a:t>
            </a:r>
          </a:p>
          <a:p>
            <a:pPr>
              <a:spcBef>
                <a:spcPts val="0"/>
              </a:spcBef>
              <a:buSzTx/>
            </a:pPr>
            <a:r>
              <a:rPr lang="en-US" sz="2800" dirty="0">
                <a:solidFill>
                  <a:srgbClr val="FFFFFF"/>
                </a:solidFill>
                <a:effectLst/>
              </a:rPr>
              <a:t>High expectations for all students and staff are critical.</a:t>
            </a:r>
          </a:p>
          <a:p>
            <a:pPr>
              <a:spcBef>
                <a:spcPts val="0"/>
              </a:spcBef>
              <a:buSzTx/>
            </a:pPr>
            <a:r>
              <a:rPr lang="en-US" sz="2800" dirty="0">
                <a:solidFill>
                  <a:srgbClr val="FFFFFF"/>
                </a:solidFill>
                <a:effectLst/>
              </a:rPr>
              <a:t>Each person is unique, capable of learning, and deserving of dignity and respect.</a:t>
            </a:r>
          </a:p>
          <a:p>
            <a:pPr>
              <a:spcBef>
                <a:spcPts val="0"/>
              </a:spcBef>
              <a:buSzTx/>
            </a:pPr>
            <a:r>
              <a:rPr lang="en-US" sz="2800" dirty="0">
                <a:solidFill>
                  <a:srgbClr val="FFFFFF"/>
                </a:solidFill>
                <a:effectLst/>
              </a:rPr>
              <a:t>All students should have a safe learning environment that promotes compassion and respect.</a:t>
            </a:r>
          </a:p>
          <a:p>
            <a:pPr>
              <a:spcBef>
                <a:spcPts val="0"/>
              </a:spcBef>
              <a:buSzTx/>
            </a:pPr>
            <a:r>
              <a:rPr lang="en-US" sz="2800" dirty="0">
                <a:solidFill>
                  <a:srgbClr val="FFFFFF"/>
                </a:solidFill>
                <a:effectLst/>
              </a:rPr>
              <a:t>We must provide an engaging, relevant learning environment.</a:t>
            </a:r>
          </a:p>
          <a:p>
            <a:pPr>
              <a:spcBef>
                <a:spcPts val="0"/>
              </a:spcBef>
              <a:buSzTx/>
            </a:pPr>
            <a:r>
              <a:rPr lang="en-US" sz="2800" dirty="0">
                <a:solidFill>
                  <a:srgbClr val="FFFFFF"/>
                </a:solidFill>
                <a:effectLst/>
              </a:rPr>
              <a:t>We must help students believe opportunities and possibilities are limitless.</a:t>
            </a:r>
          </a:p>
          <a:p>
            <a:pPr>
              <a:spcBef>
                <a:spcPts val="0"/>
              </a:spcBef>
              <a:buSzTx/>
            </a:pPr>
            <a:r>
              <a:rPr lang="en-US" sz="2800" dirty="0">
                <a:solidFill>
                  <a:srgbClr val="FFFFFF"/>
                </a:solidFill>
                <a:effectLst/>
              </a:rPr>
              <a:t>We must strive to instill in students a social conscience, integrity, and a sense of responsibility.</a:t>
            </a:r>
          </a:p>
          <a:p>
            <a:pPr>
              <a:spcBef>
                <a:spcPts val="0"/>
              </a:spcBef>
              <a:buSzTx/>
            </a:pPr>
            <a:r>
              <a:rPr lang="en-US" sz="2800" dirty="0">
                <a:solidFill>
                  <a:srgbClr val="FFFFFF"/>
                </a:solidFill>
                <a:effectLst/>
              </a:rPr>
              <a:t>Only the fear of failure makes a dream impossible to achieve.</a:t>
            </a:r>
          </a:p>
          <a:p>
            <a:pPr>
              <a:spcBef>
                <a:spcPts val="0"/>
              </a:spcBef>
              <a:buSzTx/>
            </a:pPr>
            <a:r>
              <a:rPr lang="en-US" sz="2800" dirty="0">
                <a:solidFill>
                  <a:srgbClr val="FFFFFF"/>
                </a:solidFill>
                <a:effectLst/>
              </a:rPr>
              <a:t>Mistakes should be seen as growth opportunities.</a:t>
            </a:r>
          </a:p>
          <a:p>
            <a:pPr>
              <a:spcBef>
                <a:spcPts val="0"/>
              </a:spcBef>
              <a:buSzTx/>
            </a:pPr>
            <a:r>
              <a:rPr lang="en-US" sz="2800" dirty="0">
                <a:solidFill>
                  <a:srgbClr val="FFFFFF"/>
                </a:solidFill>
                <a:effectLst/>
              </a:rPr>
              <a:t>It takes a collaborative partnership of students, parents, teachers and the community to facilitate learning.</a:t>
            </a:r>
          </a:p>
          <a:p>
            <a:pPr>
              <a:spcBef>
                <a:spcPts val="0"/>
              </a:spcBef>
              <a:buSzTx/>
            </a:pPr>
            <a:r>
              <a:rPr lang="en-US" sz="2800" dirty="0">
                <a:solidFill>
                  <a:srgbClr val="FFFFFF"/>
                </a:solidFill>
                <a:effectLst/>
              </a:rPr>
              <a:t>Anyone can change the community and the world if we teach them to dream big and innovate often.</a:t>
            </a:r>
          </a:p>
          <a:p>
            <a:pPr marL="0" indent="0">
              <a:buNone/>
            </a:pPr>
            <a:endParaRPr lang="en-US" dirty="0"/>
          </a:p>
        </p:txBody>
      </p:sp>
    </p:spTree>
    <p:extLst>
      <p:ext uri="{BB962C8B-B14F-4D97-AF65-F5344CB8AC3E}">
        <p14:creationId xmlns:p14="http://schemas.microsoft.com/office/powerpoint/2010/main" val="14155094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a:t>
            </a:r>
          </a:p>
        </p:txBody>
      </p:sp>
      <p:sp>
        <p:nvSpPr>
          <p:cNvPr id="3" name="Text Placeholder 2"/>
          <p:cNvSpPr>
            <a:spLocks noGrp="1"/>
          </p:cNvSpPr>
          <p:nvPr>
            <p:ph type="body" idx="1"/>
          </p:nvPr>
        </p:nvSpPr>
        <p:spPr/>
        <p:txBody>
          <a:bodyPr/>
          <a:lstStyle/>
          <a:p>
            <a:r>
              <a:rPr lang="en-US" i="1" dirty="0"/>
              <a:t>The Family Educational Rights and Privacy Act (FERPA)</a:t>
            </a:r>
            <a:r>
              <a:rPr lang="en-US" dirty="0"/>
              <a:t> is a federal privacy law that gives parents certain protections with regard to their children's education records, such as report cards, transcripts, disciplinary records, contact and family information, and class schedules. </a:t>
            </a:r>
          </a:p>
          <a:p>
            <a:r>
              <a:rPr lang="en-US" dirty="0"/>
              <a:t>FERPA generally requires schools to ask for written consent before disclosing your child's personally identifiable information to individuals other than parents or guardians.</a:t>
            </a:r>
          </a:p>
        </p:txBody>
      </p:sp>
    </p:spTree>
    <p:extLst>
      <p:ext uri="{BB962C8B-B14F-4D97-AF65-F5344CB8AC3E}">
        <p14:creationId xmlns:p14="http://schemas.microsoft.com/office/powerpoint/2010/main" val="60622956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FERPA</a:t>
            </a:r>
          </a:p>
        </p:txBody>
      </p:sp>
      <p:pic>
        <p:nvPicPr>
          <p:cNvPr id="5" name="Picture 4" descr="canstock4450722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317" y="2333395"/>
            <a:ext cx="5634926" cy="6104502"/>
          </a:xfrm>
          <a:prstGeom prst="rect">
            <a:avLst/>
          </a:prstGeom>
        </p:spPr>
      </p:pic>
    </p:spTree>
    <p:extLst>
      <p:ext uri="{BB962C8B-B14F-4D97-AF65-F5344CB8AC3E}">
        <p14:creationId xmlns:p14="http://schemas.microsoft.com/office/powerpoint/2010/main" val="216907469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Procedures</a:t>
            </a:r>
          </a:p>
        </p:txBody>
      </p:sp>
      <p:sp>
        <p:nvSpPr>
          <p:cNvPr id="3" name="Text Placeholder 2"/>
          <p:cNvSpPr>
            <a:spLocks noGrp="1"/>
          </p:cNvSpPr>
          <p:nvPr>
            <p:ph type="body" idx="1"/>
          </p:nvPr>
        </p:nvSpPr>
        <p:spPr/>
        <p:txBody>
          <a:bodyPr/>
          <a:lstStyle/>
          <a:p>
            <a:r>
              <a:rPr lang="en-US" dirty="0"/>
              <a:t>Heighted Awareness</a:t>
            </a:r>
          </a:p>
          <a:p>
            <a:r>
              <a:rPr lang="en-US" dirty="0"/>
              <a:t>Secure Perimeter</a:t>
            </a:r>
          </a:p>
          <a:p>
            <a:r>
              <a:rPr lang="en-US" dirty="0"/>
              <a:t>Lockdown</a:t>
            </a:r>
          </a:p>
          <a:p>
            <a:r>
              <a:rPr lang="en-US" dirty="0"/>
              <a:t>Shelter</a:t>
            </a:r>
          </a:p>
        </p:txBody>
      </p:sp>
    </p:spTree>
    <p:extLst>
      <p:ext uri="{BB962C8B-B14F-4D97-AF65-F5344CB8AC3E}">
        <p14:creationId xmlns:p14="http://schemas.microsoft.com/office/powerpoint/2010/main" val="54155529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Heightened Awareness</a:t>
            </a:r>
          </a:p>
        </p:txBody>
      </p:sp>
      <p:sp>
        <p:nvSpPr>
          <p:cNvPr id="3" name="Text Placeholder 2"/>
          <p:cNvSpPr>
            <a:spLocks noGrp="1"/>
          </p:cNvSpPr>
          <p:nvPr>
            <p:ph type="body" idx="1"/>
          </p:nvPr>
        </p:nvSpPr>
        <p:spPr/>
        <p:txBody>
          <a:bodyPr/>
          <a:lstStyle/>
          <a:p>
            <a:r>
              <a:rPr lang="en-US" dirty="0"/>
              <a:t>Limit movement to and from your classroom</a:t>
            </a:r>
          </a:p>
          <a:p>
            <a:r>
              <a:rPr lang="en-US" dirty="0"/>
              <a:t>Be accountable for all students</a:t>
            </a:r>
          </a:p>
          <a:p>
            <a:r>
              <a:rPr lang="en-US" dirty="0"/>
              <a:t>Be on the lookout for unusual behavior both in and outside of the school</a:t>
            </a:r>
          </a:p>
          <a:p>
            <a:r>
              <a:rPr lang="en-US" dirty="0"/>
              <a:t>Check exterior doors to make sure they are secure</a:t>
            </a:r>
          </a:p>
          <a:p>
            <a:endParaRPr lang="en-US" dirty="0"/>
          </a:p>
        </p:txBody>
      </p:sp>
    </p:spTree>
    <p:extLst>
      <p:ext uri="{BB962C8B-B14F-4D97-AF65-F5344CB8AC3E}">
        <p14:creationId xmlns:p14="http://schemas.microsoft.com/office/powerpoint/2010/main" val="294839188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Perimeter</a:t>
            </a:r>
          </a:p>
        </p:txBody>
      </p:sp>
      <p:sp>
        <p:nvSpPr>
          <p:cNvPr id="3" name="Text Placeholder 2"/>
          <p:cNvSpPr>
            <a:spLocks noGrp="1"/>
          </p:cNvSpPr>
          <p:nvPr>
            <p:ph type="body" idx="1"/>
          </p:nvPr>
        </p:nvSpPr>
        <p:spPr>
          <a:xfrm>
            <a:off x="762000" y="1930400"/>
            <a:ext cx="11480800" cy="6925733"/>
          </a:xfrm>
        </p:spPr>
        <p:txBody>
          <a:bodyPr>
            <a:normAutofit fontScale="47500" lnSpcReduction="20000"/>
          </a:bodyPr>
          <a:lstStyle/>
          <a:p>
            <a:r>
              <a:rPr lang="en-US" sz="5100" dirty="0"/>
              <a:t>A potential threat or danger does exist within the community and all parties should be aware to react</a:t>
            </a:r>
          </a:p>
          <a:p>
            <a:r>
              <a:rPr lang="en-US" sz="5100" dirty="0"/>
              <a:t>Executed by alert</a:t>
            </a:r>
          </a:p>
          <a:p>
            <a:r>
              <a:rPr lang="en-US" sz="5100" dirty="0"/>
              <a:t>Secure all people within the building </a:t>
            </a:r>
          </a:p>
          <a:p>
            <a:r>
              <a:rPr lang="en-US" sz="5100" dirty="0"/>
              <a:t>Lock external doors</a:t>
            </a:r>
          </a:p>
          <a:p>
            <a:r>
              <a:rPr lang="en-US" sz="5100" dirty="0"/>
              <a:t>Stay in secure area within the building until further notice </a:t>
            </a:r>
          </a:p>
          <a:p>
            <a:r>
              <a:rPr lang="en-US" sz="5100" dirty="0"/>
              <a:t>Monitor / use communication devices</a:t>
            </a:r>
          </a:p>
          <a:p>
            <a:r>
              <a:rPr lang="en-US" sz="5100" dirty="0"/>
              <a:t>Requires leaving unsecure areas as fields, gym, playground, or library</a:t>
            </a:r>
          </a:p>
          <a:p>
            <a:r>
              <a:rPr lang="en-US" sz="5100" dirty="0"/>
              <a:t>Continue with instruction</a:t>
            </a:r>
          </a:p>
          <a:p>
            <a:endParaRPr lang="en-US" sz="2400" dirty="0"/>
          </a:p>
        </p:txBody>
      </p:sp>
    </p:spTree>
    <p:extLst>
      <p:ext uri="{BB962C8B-B14F-4D97-AF65-F5344CB8AC3E}">
        <p14:creationId xmlns:p14="http://schemas.microsoft.com/office/powerpoint/2010/main" val="42372664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Lockdown</a:t>
            </a:r>
          </a:p>
        </p:txBody>
      </p:sp>
      <p:sp>
        <p:nvSpPr>
          <p:cNvPr id="3" name="Text Placeholder 2"/>
          <p:cNvSpPr>
            <a:spLocks noGrp="1"/>
          </p:cNvSpPr>
          <p:nvPr>
            <p:ph type="body" idx="1"/>
          </p:nvPr>
        </p:nvSpPr>
        <p:spPr/>
        <p:txBody>
          <a:bodyPr/>
          <a:lstStyle/>
          <a:p>
            <a:r>
              <a:rPr lang="en-US" dirty="0"/>
              <a:t>Recognition of danger. Take immediate action using the safest and best option for survival</a:t>
            </a:r>
          </a:p>
          <a:p>
            <a:r>
              <a:rPr lang="en-US" dirty="0"/>
              <a:t>Executed by alert</a:t>
            </a:r>
          </a:p>
          <a:p>
            <a:r>
              <a:rPr lang="en-US" dirty="0"/>
              <a:t>Secure yourself and others by assessing and using available information to decide if you should HIDE (Secure and/or Barricade), RUN (Intelligent Escape), or FIGHT (Defend and Protect)</a:t>
            </a:r>
          </a:p>
          <a:p>
            <a:endParaRPr lang="en-US" dirty="0"/>
          </a:p>
        </p:txBody>
      </p:sp>
    </p:spTree>
    <p:extLst>
      <p:ext uri="{BB962C8B-B14F-4D97-AF65-F5344CB8AC3E}">
        <p14:creationId xmlns:p14="http://schemas.microsoft.com/office/powerpoint/2010/main" val="397155447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HIDE </a:t>
            </a:r>
          </a:p>
        </p:txBody>
      </p:sp>
      <p:sp>
        <p:nvSpPr>
          <p:cNvPr id="3" name="Text Placeholder 2"/>
          <p:cNvSpPr>
            <a:spLocks noGrp="1"/>
          </p:cNvSpPr>
          <p:nvPr>
            <p:ph type="body" idx="1"/>
          </p:nvPr>
        </p:nvSpPr>
        <p:spPr/>
        <p:txBody>
          <a:bodyPr/>
          <a:lstStyle/>
          <a:p>
            <a:r>
              <a:rPr lang="en-US" dirty="0"/>
              <a:t>Lock doors, Lights off, Barricade entry, Quiet, Stay in Place</a:t>
            </a:r>
          </a:p>
        </p:txBody>
      </p:sp>
    </p:spTree>
    <p:extLst>
      <p:ext uri="{BB962C8B-B14F-4D97-AF65-F5344CB8AC3E}">
        <p14:creationId xmlns:p14="http://schemas.microsoft.com/office/powerpoint/2010/main" val="7771357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a:t>
            </a:r>
          </a:p>
        </p:txBody>
      </p:sp>
      <p:sp>
        <p:nvSpPr>
          <p:cNvPr id="3" name="Text Placeholder 2"/>
          <p:cNvSpPr>
            <a:spLocks noGrp="1"/>
          </p:cNvSpPr>
          <p:nvPr>
            <p:ph type="body" idx="1"/>
          </p:nvPr>
        </p:nvSpPr>
        <p:spPr/>
        <p:txBody>
          <a:bodyPr/>
          <a:lstStyle/>
          <a:p>
            <a:r>
              <a:rPr lang="en-US" dirty="0"/>
              <a:t>Evacuate to safer location, Remain with your group, Call 911 when safe, Follow HIDE protocol</a:t>
            </a:r>
          </a:p>
        </p:txBody>
      </p:sp>
    </p:spTree>
    <p:extLst>
      <p:ext uri="{BB962C8B-B14F-4D97-AF65-F5344CB8AC3E}">
        <p14:creationId xmlns:p14="http://schemas.microsoft.com/office/powerpoint/2010/main" val="315032120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a:t>
            </a:r>
          </a:p>
        </p:txBody>
      </p:sp>
      <p:sp>
        <p:nvSpPr>
          <p:cNvPr id="3" name="Text Placeholder 2"/>
          <p:cNvSpPr>
            <a:spLocks noGrp="1"/>
          </p:cNvSpPr>
          <p:nvPr>
            <p:ph type="body" idx="1"/>
          </p:nvPr>
        </p:nvSpPr>
        <p:spPr/>
        <p:txBody>
          <a:bodyPr/>
          <a:lstStyle/>
          <a:p>
            <a:r>
              <a:rPr lang="en-US" dirty="0"/>
              <a:t>As a matter of survival engage the intruder with any means necessary</a:t>
            </a:r>
          </a:p>
          <a:p>
            <a:r>
              <a:rPr lang="en-US" dirty="0"/>
              <a:t>Monitor / use communication devices</a:t>
            </a:r>
          </a:p>
          <a:p>
            <a:r>
              <a:rPr lang="en-US" dirty="0"/>
              <a:t>Release only by administrator or law enforcement</a:t>
            </a:r>
          </a:p>
        </p:txBody>
      </p:sp>
    </p:spTree>
    <p:extLst>
      <p:ext uri="{BB962C8B-B14F-4D97-AF65-F5344CB8AC3E}">
        <p14:creationId xmlns:p14="http://schemas.microsoft.com/office/powerpoint/2010/main" val="116543516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Shelter</a:t>
            </a:r>
          </a:p>
        </p:txBody>
      </p:sp>
      <p:sp>
        <p:nvSpPr>
          <p:cNvPr id="3" name="Text Placeholder 2"/>
          <p:cNvSpPr>
            <a:spLocks noGrp="1"/>
          </p:cNvSpPr>
          <p:nvPr>
            <p:ph type="body" idx="1"/>
          </p:nvPr>
        </p:nvSpPr>
        <p:spPr/>
        <p:txBody>
          <a:bodyPr/>
          <a:lstStyle/>
          <a:p>
            <a:r>
              <a:rPr lang="en-US" dirty="0"/>
              <a:t>Tornadoes and Severe Weather</a:t>
            </a:r>
          </a:p>
          <a:p>
            <a:r>
              <a:rPr lang="en-US" dirty="0"/>
              <a:t>Tornado Watch – Conditions are favorable</a:t>
            </a:r>
          </a:p>
          <a:p>
            <a:r>
              <a:rPr lang="en-US" dirty="0"/>
              <a:t>Tornado Warning – Tornado has been sighted</a:t>
            </a:r>
          </a:p>
          <a:p>
            <a:r>
              <a:rPr lang="en-US" dirty="0"/>
              <a:t>Report to designated safe areas</a:t>
            </a:r>
          </a:p>
          <a:p>
            <a:endParaRPr lang="en-US" dirty="0"/>
          </a:p>
        </p:txBody>
      </p:sp>
    </p:spTree>
    <p:extLst>
      <p:ext uri="{BB962C8B-B14F-4D97-AF65-F5344CB8AC3E}">
        <p14:creationId xmlns:p14="http://schemas.microsoft.com/office/powerpoint/2010/main" val="12508757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idx="1"/>
          </p:nvPr>
        </p:nvSpPr>
        <p:spPr>
          <a:xfrm>
            <a:off x="762000" y="1896352"/>
            <a:ext cx="11480800" cy="6879348"/>
          </a:xfrm>
        </p:spPr>
        <p:txBody>
          <a:bodyPr>
            <a:normAutofit fontScale="92500" lnSpcReduction="20000"/>
          </a:bodyPr>
          <a:lstStyle/>
          <a:p>
            <a:pPr>
              <a:spcBef>
                <a:spcPts val="1200"/>
              </a:spcBef>
            </a:pPr>
            <a:endParaRPr lang="en-US" sz="2400" dirty="0"/>
          </a:p>
          <a:p>
            <a:pPr>
              <a:spcBef>
                <a:spcPts val="1200"/>
              </a:spcBef>
            </a:pPr>
            <a:endParaRPr lang="en-US" sz="2400" dirty="0"/>
          </a:p>
          <a:p>
            <a:pPr>
              <a:spcBef>
                <a:spcPts val="1200"/>
              </a:spcBef>
            </a:pPr>
            <a:endParaRPr lang="en-US" sz="2400" dirty="0"/>
          </a:p>
          <a:p>
            <a:pPr>
              <a:spcBef>
                <a:spcPts val="1200"/>
              </a:spcBef>
            </a:pPr>
            <a:r>
              <a:rPr lang="en-US" sz="2400" dirty="0"/>
              <a:t>Education Directory </a:t>
            </a:r>
          </a:p>
          <a:p>
            <a:pPr>
              <a:spcBef>
                <a:spcPts val="1200"/>
              </a:spcBef>
            </a:pPr>
            <a:r>
              <a:rPr lang="en-US" sz="2400" dirty="0"/>
              <a:t>Payroll </a:t>
            </a:r>
          </a:p>
          <a:p>
            <a:pPr>
              <a:spcBef>
                <a:spcPts val="1200"/>
              </a:spcBef>
            </a:pPr>
            <a:r>
              <a:rPr lang="en-US" sz="2400" dirty="0"/>
              <a:t>FERPA</a:t>
            </a:r>
          </a:p>
          <a:p>
            <a:pPr>
              <a:spcBef>
                <a:spcPts val="1200"/>
              </a:spcBef>
            </a:pPr>
            <a:r>
              <a:rPr lang="en-US" sz="2400" dirty="0"/>
              <a:t>Mandatory Reporting</a:t>
            </a:r>
          </a:p>
          <a:p>
            <a:pPr>
              <a:spcBef>
                <a:spcPts val="1200"/>
              </a:spcBef>
            </a:pPr>
            <a:r>
              <a:rPr lang="en-US" sz="2400" dirty="0"/>
              <a:t>Safety Procedures</a:t>
            </a:r>
          </a:p>
          <a:p>
            <a:pPr>
              <a:spcBef>
                <a:spcPts val="1200"/>
              </a:spcBef>
            </a:pPr>
            <a:r>
              <a:rPr lang="en-US" sz="2400" dirty="0"/>
              <a:t>Tobacco </a:t>
            </a:r>
          </a:p>
          <a:p>
            <a:pPr>
              <a:spcBef>
                <a:spcPts val="1200"/>
              </a:spcBef>
            </a:pPr>
            <a:r>
              <a:rPr lang="en-US" sz="2400" dirty="0"/>
              <a:t>Weapons </a:t>
            </a:r>
          </a:p>
          <a:p>
            <a:pPr>
              <a:spcBef>
                <a:spcPts val="1200"/>
              </a:spcBef>
            </a:pPr>
            <a:r>
              <a:rPr lang="en-US" sz="2400" dirty="0"/>
              <a:t>Absences</a:t>
            </a:r>
          </a:p>
          <a:p>
            <a:pPr>
              <a:spcBef>
                <a:spcPts val="1200"/>
              </a:spcBef>
            </a:pPr>
            <a:r>
              <a:rPr lang="en-US" sz="2400" dirty="0"/>
              <a:t>Evaluations</a:t>
            </a:r>
          </a:p>
          <a:p>
            <a:pPr>
              <a:spcBef>
                <a:spcPts val="1200"/>
              </a:spcBef>
            </a:pPr>
            <a:r>
              <a:rPr lang="en-US" sz="2400" dirty="0"/>
              <a:t>Professionalism</a:t>
            </a:r>
          </a:p>
          <a:p>
            <a:pPr>
              <a:spcBef>
                <a:spcPts val="1200"/>
              </a:spcBef>
            </a:pPr>
            <a:r>
              <a:rPr lang="en-US" sz="2400" dirty="0"/>
              <a:t>Employee Dress Expectations</a:t>
            </a:r>
          </a:p>
          <a:p>
            <a:pPr>
              <a:spcBef>
                <a:spcPts val="1200"/>
              </a:spcBef>
            </a:pPr>
            <a:r>
              <a:rPr lang="en-US" sz="2400" dirty="0"/>
              <a:t>Alabama Ethics Law</a:t>
            </a:r>
          </a:p>
          <a:p>
            <a:pPr>
              <a:spcBef>
                <a:spcPts val="1200"/>
              </a:spcBef>
            </a:pPr>
            <a:r>
              <a:rPr lang="en-US" sz="2400" dirty="0"/>
              <a:t>Conflicts of Interest</a:t>
            </a:r>
          </a:p>
          <a:p>
            <a:pPr>
              <a:spcBef>
                <a:spcPts val="1200"/>
              </a:spcBef>
            </a:pPr>
            <a:endParaRPr lang="en-US" sz="2400" dirty="0"/>
          </a:p>
          <a:p>
            <a:pPr marL="0" indent="0">
              <a:spcBef>
                <a:spcPts val="1200"/>
              </a:spcBef>
              <a:buNone/>
            </a:pPr>
            <a:endParaRPr lang="en-US" sz="2400" dirty="0"/>
          </a:p>
          <a:p>
            <a:endParaRPr lang="en-US" dirty="0"/>
          </a:p>
        </p:txBody>
      </p:sp>
    </p:spTree>
    <p:extLst>
      <p:ext uri="{BB962C8B-B14F-4D97-AF65-F5344CB8AC3E}">
        <p14:creationId xmlns:p14="http://schemas.microsoft.com/office/powerpoint/2010/main" val="270435541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and Illegal Drugs	</a:t>
            </a:r>
          </a:p>
        </p:txBody>
      </p:sp>
      <p:sp>
        <p:nvSpPr>
          <p:cNvPr id="3" name="Text Placeholder 2"/>
          <p:cNvSpPr>
            <a:spLocks noGrp="1"/>
          </p:cNvSpPr>
          <p:nvPr>
            <p:ph type="body" idx="1"/>
          </p:nvPr>
        </p:nvSpPr>
        <p:spPr>
          <a:xfrm>
            <a:off x="762000" y="2349500"/>
            <a:ext cx="11480800" cy="6362700"/>
          </a:xfrm>
        </p:spPr>
        <p:txBody>
          <a:bodyPr>
            <a:normAutofit/>
          </a:bodyPr>
          <a:lstStyle/>
          <a:p>
            <a:pPr marL="0" indent="0">
              <a:spcBef>
                <a:spcPts val="1200"/>
              </a:spcBef>
              <a:buNone/>
            </a:pPr>
            <a:r>
              <a:rPr lang="en-US" dirty="0"/>
              <a:t>The use of tobacco products and illegal drugs  and the illegal possession, distribution, and sale of such items on school property is prohibited.</a:t>
            </a:r>
          </a:p>
          <a:p>
            <a:pPr marL="0" indent="0">
              <a:spcBef>
                <a:spcPts val="1200"/>
              </a:spcBef>
              <a:buNone/>
            </a:pPr>
            <a:r>
              <a:rPr lang="en-US" dirty="0"/>
              <a:t>a. Penalties for Violations</a:t>
            </a:r>
          </a:p>
          <a:p>
            <a:pPr marL="0" indent="0">
              <a:spcBef>
                <a:spcPts val="1200"/>
              </a:spcBef>
              <a:buNone/>
            </a:pPr>
            <a:r>
              <a:rPr lang="en-US" dirty="0"/>
              <a:t>	2.	Employees – Employees who violate this		prohibition will be subject to adverse personnel 	action, which may include termination.</a:t>
            </a:r>
          </a:p>
        </p:txBody>
      </p:sp>
    </p:spTree>
    <p:extLst>
      <p:ext uri="{BB962C8B-B14F-4D97-AF65-F5344CB8AC3E}">
        <p14:creationId xmlns:p14="http://schemas.microsoft.com/office/powerpoint/2010/main" val="147995569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Weapons</a:t>
            </a:r>
          </a:p>
        </p:txBody>
      </p:sp>
      <p:sp>
        <p:nvSpPr>
          <p:cNvPr id="5" name="Text Placeholder 2"/>
          <p:cNvSpPr>
            <a:spLocks noGrp="1"/>
          </p:cNvSpPr>
          <p:nvPr>
            <p:ph type="body" idx="1"/>
          </p:nvPr>
        </p:nvSpPr>
        <p:spPr>
          <a:xfrm>
            <a:off x="762000" y="2349500"/>
            <a:ext cx="11480800" cy="5987467"/>
          </a:xfrm>
        </p:spPr>
        <p:txBody>
          <a:bodyPr>
            <a:normAutofit fontScale="85000" lnSpcReduction="20000"/>
          </a:bodyPr>
          <a:lstStyle/>
          <a:p>
            <a:pPr marL="0" indent="0">
              <a:spcBef>
                <a:spcPts val="1200"/>
              </a:spcBef>
              <a:buNone/>
            </a:pPr>
            <a:r>
              <a:rPr lang="en-US" u="sng" dirty="0"/>
              <a:t>Prohibition on the Possession of Weapons </a:t>
            </a:r>
            <a:r>
              <a:rPr lang="en-US" dirty="0"/>
              <a:t>– </a:t>
            </a:r>
          </a:p>
          <a:p>
            <a:pPr marL="0" indent="0" algn="just">
              <a:spcBef>
                <a:spcPts val="1200"/>
              </a:spcBef>
              <a:buNone/>
            </a:pPr>
            <a:r>
              <a:rPr lang="en-US" dirty="0"/>
              <a:t>The possession of a deadly weapon or dangerous instrument in a school building, on school grounds, on school property, on school buses, or at school-sponsored functions is prohibited except for authorized law enforcement personnel. For purposes of this policy, the terms “deadly weapon” and “dangerous instruments” include but are not limited to explosives, incendiary devices, projectiles, knives with a blade length of more than two (2) inches, archery equipment, devices designed to expel projectiles at a high rate of speed, any device so classified under state or federal law, and any device either used or intended to be used in such manner as to inflict bodily harm, provided that the terms “deadly weapon” and “dangerous instruments” will exclude, to the extent permitted by law, devices and equipment that are used for the purpose of and in connection with school or Board sanctioned educational, team, or competitive activities.</a:t>
            </a:r>
          </a:p>
        </p:txBody>
      </p:sp>
    </p:spTree>
    <p:extLst>
      <p:ext uri="{BB962C8B-B14F-4D97-AF65-F5344CB8AC3E}">
        <p14:creationId xmlns:p14="http://schemas.microsoft.com/office/powerpoint/2010/main" val="341172622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I Know About My Job Performance</a:t>
            </a:r>
          </a:p>
        </p:txBody>
      </p:sp>
      <p:pic>
        <p:nvPicPr>
          <p:cNvPr id="4" name="Picture 3" descr="8cf76b406e54010c6fcf661413b05e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857696"/>
            <a:ext cx="9144000" cy="5626100"/>
          </a:xfrm>
          <a:prstGeom prst="rect">
            <a:avLst/>
          </a:prstGeom>
        </p:spPr>
      </p:pic>
    </p:spTree>
    <p:extLst>
      <p:ext uri="{BB962C8B-B14F-4D97-AF65-F5344CB8AC3E}">
        <p14:creationId xmlns:p14="http://schemas.microsoft.com/office/powerpoint/2010/main" val="37944231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Effectiveness</a:t>
            </a:r>
          </a:p>
        </p:txBody>
      </p:sp>
      <p:sp>
        <p:nvSpPr>
          <p:cNvPr id="3" name="Text Placeholder 2"/>
          <p:cNvSpPr>
            <a:spLocks noGrp="1"/>
          </p:cNvSpPr>
          <p:nvPr>
            <p:ph type="body" idx="1"/>
          </p:nvPr>
        </p:nvSpPr>
        <p:spPr/>
        <p:txBody>
          <a:bodyPr/>
          <a:lstStyle/>
          <a:p>
            <a:pPr marL="0" indent="0" algn="ctr">
              <a:buNone/>
            </a:pPr>
            <a:r>
              <a:rPr lang="en-US" dirty="0">
                <a:hlinkClick r:id="rId2"/>
              </a:rPr>
              <a:t>Eufaula City Schools Plan</a:t>
            </a:r>
            <a:endParaRPr lang="en-US" dirty="0"/>
          </a:p>
        </p:txBody>
      </p:sp>
    </p:spTree>
    <p:extLst>
      <p:ext uri="{BB962C8B-B14F-4D97-AF65-F5344CB8AC3E}">
        <p14:creationId xmlns:p14="http://schemas.microsoft.com/office/powerpoint/2010/main" val="39928884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Effectiveness</a:t>
            </a:r>
          </a:p>
        </p:txBody>
      </p:sp>
      <p:sp>
        <p:nvSpPr>
          <p:cNvPr id="3" name="Text Placeholder 2"/>
          <p:cNvSpPr>
            <a:spLocks noGrp="1"/>
          </p:cNvSpPr>
          <p:nvPr>
            <p:ph type="body" idx="1"/>
          </p:nvPr>
        </p:nvSpPr>
        <p:spPr/>
        <p:txBody>
          <a:bodyPr>
            <a:normAutofit/>
          </a:bodyPr>
          <a:lstStyle/>
          <a:p>
            <a:pPr marL="0" indent="0" algn="ctr">
              <a:spcBef>
                <a:spcPts val="1200"/>
              </a:spcBef>
              <a:buNone/>
            </a:pPr>
            <a:r>
              <a:rPr lang="en-US" dirty="0">
                <a:hlinkClick r:id="rId2"/>
              </a:rPr>
              <a:t>Just the basics…</a:t>
            </a:r>
          </a:p>
          <a:p>
            <a:pPr marL="0" indent="0" algn="ctr">
              <a:spcBef>
                <a:spcPts val="1200"/>
              </a:spcBef>
              <a:buNone/>
            </a:pPr>
            <a:r>
              <a:rPr lang="en-US" dirty="0">
                <a:hlinkClick r:id="rId2"/>
              </a:rPr>
              <a:t>…and a little more</a:t>
            </a:r>
            <a:endParaRPr lang="en-US" dirty="0"/>
          </a:p>
          <a:p>
            <a:pPr marL="0" indent="0" algn="ctr">
              <a:spcBef>
                <a:spcPts val="1200"/>
              </a:spcBef>
              <a:buNone/>
            </a:pPr>
            <a:endParaRPr lang="en-US" dirty="0"/>
          </a:p>
          <a:p>
            <a:pPr marL="0" indent="0" algn="ctr">
              <a:spcBef>
                <a:spcPts val="1200"/>
              </a:spcBef>
              <a:buNone/>
            </a:pPr>
            <a:endParaRPr lang="en-US" dirty="0"/>
          </a:p>
          <a:p>
            <a:pPr marL="0" indent="0" algn="ctr">
              <a:spcBef>
                <a:spcPts val="1200"/>
              </a:spcBef>
              <a:buNone/>
            </a:pPr>
            <a:endParaRPr lang="en-US" dirty="0"/>
          </a:p>
        </p:txBody>
      </p:sp>
    </p:spTree>
    <p:extLst>
      <p:ext uri="{BB962C8B-B14F-4D97-AF65-F5344CB8AC3E}">
        <p14:creationId xmlns:p14="http://schemas.microsoft.com/office/powerpoint/2010/main" val="316163117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Regarding Employee Dress</a:t>
            </a:r>
          </a:p>
        </p:txBody>
      </p:sp>
      <p:sp>
        <p:nvSpPr>
          <p:cNvPr id="5" name="Text Placeholder 2"/>
          <p:cNvSpPr>
            <a:spLocks noGrp="1"/>
          </p:cNvSpPr>
          <p:nvPr>
            <p:ph type="body" idx="1"/>
          </p:nvPr>
        </p:nvSpPr>
        <p:spPr>
          <a:xfrm>
            <a:off x="762000" y="2349500"/>
            <a:ext cx="11480800" cy="6052599"/>
          </a:xfrm>
        </p:spPr>
        <p:txBody>
          <a:bodyPr>
            <a:normAutofit fontScale="25000" lnSpcReduction="20000"/>
          </a:bodyPr>
          <a:lstStyle/>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11100" dirty="0">
              <a:effectLst/>
            </a:endParaRPr>
          </a:p>
          <a:p>
            <a:pPr marL="0" indent="0">
              <a:spcBef>
                <a:spcPts val="1200"/>
              </a:spcBef>
              <a:buNone/>
            </a:pPr>
            <a:endParaRPr lang="en-US" sz="11100" dirty="0">
              <a:effectLst/>
            </a:endParaRPr>
          </a:p>
          <a:p>
            <a:pPr marL="0" indent="0">
              <a:spcBef>
                <a:spcPts val="1200"/>
              </a:spcBef>
              <a:buNone/>
            </a:pPr>
            <a:r>
              <a:rPr lang="en-US" sz="11100" dirty="0">
                <a:effectLst/>
              </a:rPr>
              <a:t>EMPLOYEE DRESS CODE</a:t>
            </a:r>
          </a:p>
          <a:p>
            <a:pPr marL="0" indent="0" algn="just">
              <a:spcBef>
                <a:spcPts val="1200"/>
              </a:spcBef>
              <a:buNone/>
            </a:pPr>
            <a:r>
              <a:rPr lang="en-US" sz="11100" dirty="0">
                <a:effectLst/>
              </a:rPr>
              <a:t>A general guideline covering an employee dress code is established in order to uplift, enhance and promote the professional image of the school system. Supervisors are expected to review these guidelines with all staff members each year before the opening of school.</a:t>
            </a:r>
          </a:p>
          <a:p>
            <a:pPr marL="0" indent="0" algn="just">
              <a:spcBef>
                <a:spcPts val="1200"/>
              </a:spcBef>
              <a:buNone/>
            </a:pPr>
            <a:r>
              <a:rPr lang="en-US" sz="11100" dirty="0">
                <a:effectLst/>
              </a:rPr>
              <a:t>All employees should be </a:t>
            </a:r>
            <a:r>
              <a:rPr lang="en-US" sz="11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professionally and appropriately </a:t>
            </a:r>
            <a:r>
              <a:rPr lang="en-US" sz="11100" dirty="0">
                <a:effectLst/>
              </a:rPr>
              <a:t>attired when conducting school system business.  Departments may adopt a voluntary dress code for uniforms.  Immediate or site supervisors may approve exceptions to this code for special or occasional activities.</a:t>
            </a:r>
          </a:p>
          <a:p>
            <a:pPr marL="0" indent="0" algn="just">
              <a:spcBef>
                <a:spcPts val="1200"/>
              </a:spcBef>
              <a:buNone/>
            </a:pPr>
            <a:r>
              <a:rPr lang="en-US" sz="11100" dirty="0">
                <a:effectLst/>
              </a:rPr>
              <a:t>Reasonable accommodation should be made for religious beliefs if such accommodation would not unduly interfere with the effective functioning of the classroom.</a:t>
            </a:r>
          </a:p>
          <a:p>
            <a:pPr marL="0" indent="0">
              <a:buNone/>
            </a:pPr>
            <a:endParaRPr lang="en-US" dirty="0"/>
          </a:p>
          <a:p>
            <a:pPr marL="0" indent="0">
              <a:buNone/>
            </a:pPr>
            <a:endParaRPr lang="en-US" sz="6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8038430"/>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Regarding Employee Dress</a:t>
            </a:r>
          </a:p>
        </p:txBody>
      </p:sp>
      <p:sp>
        <p:nvSpPr>
          <p:cNvPr id="5" name="Text Placeholder 2"/>
          <p:cNvSpPr>
            <a:spLocks noGrp="1"/>
          </p:cNvSpPr>
          <p:nvPr>
            <p:ph type="body" idx="1"/>
          </p:nvPr>
        </p:nvSpPr>
        <p:spPr>
          <a:xfrm>
            <a:off x="762000" y="2540170"/>
            <a:ext cx="11480800" cy="6235530"/>
          </a:xfrm>
        </p:spPr>
        <p:txBody>
          <a:bodyPr>
            <a:normAutofit fontScale="25000" lnSpcReduction="20000"/>
          </a:bodyPr>
          <a:lstStyle/>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400" dirty="0">
              <a:effectLst/>
            </a:endParaRPr>
          </a:p>
          <a:p>
            <a:pPr marL="0" indent="0">
              <a:spcBef>
                <a:spcPts val="1200"/>
              </a:spcBef>
              <a:buNone/>
            </a:pPr>
            <a:endParaRPr lang="en-US" sz="9600" dirty="0">
              <a:effectLst/>
            </a:endParaRPr>
          </a:p>
          <a:p>
            <a:pPr marL="0" indent="0">
              <a:spcBef>
                <a:spcPts val="1200"/>
              </a:spcBef>
              <a:buNone/>
            </a:pPr>
            <a:r>
              <a:rPr lang="en-US" sz="9600" dirty="0">
                <a:effectLst/>
              </a:rPr>
              <a:t>Restrictions:</a:t>
            </a:r>
          </a:p>
          <a:p>
            <a:pPr marL="0" indent="0">
              <a:spcBef>
                <a:spcPts val="1200"/>
              </a:spcBef>
              <a:buNone/>
            </a:pPr>
            <a:r>
              <a:rPr lang="en-US" sz="9600" dirty="0">
                <a:effectLst/>
              </a:rPr>
              <a:t>An employee’s dress may not be so unusual, inappropriate or lacking in cleanliness that it clearly disrupts classroom or learning activities. Examples of attire considered inappropriate for school employees include but are not limited to:</a:t>
            </a:r>
          </a:p>
          <a:p>
            <a:pPr marL="0" indent="0">
              <a:spcBef>
                <a:spcPts val="1200"/>
              </a:spcBef>
              <a:buNone/>
            </a:pPr>
            <a:r>
              <a:rPr lang="en-US" sz="9600" dirty="0">
                <a:effectLst/>
              </a:rPr>
              <a:t>• Jeans (except for custodian and bus drivers and as allowed for special occasions or special work as approved by the immediate or site supervisor)</a:t>
            </a:r>
          </a:p>
          <a:p>
            <a:pPr marL="0" indent="0">
              <a:spcBef>
                <a:spcPts val="1200"/>
              </a:spcBef>
              <a:buNone/>
            </a:pPr>
            <a:r>
              <a:rPr lang="en-US" sz="9600" dirty="0">
                <a:effectLst/>
              </a:rPr>
              <a:t>• Overalls</a:t>
            </a:r>
          </a:p>
          <a:p>
            <a:pPr marL="0" indent="0">
              <a:spcBef>
                <a:spcPts val="1200"/>
              </a:spcBef>
              <a:buNone/>
            </a:pPr>
            <a:r>
              <a:rPr lang="en-US" sz="9600" dirty="0">
                <a:effectLst/>
              </a:rPr>
              <a:t>• Shorts (except for P.E. teachers and bus drivers and as allowed for special occasions or special work as approved by the immediate or site supervisor)</a:t>
            </a:r>
          </a:p>
          <a:p>
            <a:pPr marL="0" indent="0">
              <a:spcBef>
                <a:spcPts val="1200"/>
              </a:spcBef>
              <a:buNone/>
            </a:pPr>
            <a:r>
              <a:rPr lang="en-US" sz="9600" dirty="0">
                <a:effectLst/>
              </a:rPr>
              <a:t>• Athletic type shoes (except as allowed for special occasions or special work as approved by the immediate or site supervisor)</a:t>
            </a:r>
          </a:p>
          <a:p>
            <a:pPr marL="0" indent="0">
              <a:spcBef>
                <a:spcPts val="1200"/>
              </a:spcBef>
              <a:buNone/>
            </a:pPr>
            <a:r>
              <a:rPr lang="en-US" sz="9600" dirty="0">
                <a:effectLst/>
              </a:rPr>
              <a:t>• Spandex or bicycling type attire as outer wear</a:t>
            </a:r>
          </a:p>
          <a:p>
            <a:pPr>
              <a:spcBef>
                <a:spcPts val="1200"/>
              </a:spcBef>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buNone/>
            </a:pPr>
            <a:endParaRPr lang="en-US" dirty="0"/>
          </a:p>
          <a:p>
            <a:pPr marL="0" indent="0">
              <a:buNone/>
            </a:pPr>
            <a:endParaRPr lang="en-US" sz="6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7884680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Regarding Employee Dress</a:t>
            </a:r>
          </a:p>
        </p:txBody>
      </p:sp>
      <p:sp>
        <p:nvSpPr>
          <p:cNvPr id="5" name="Text Placeholder 2"/>
          <p:cNvSpPr>
            <a:spLocks noGrp="1"/>
          </p:cNvSpPr>
          <p:nvPr>
            <p:ph type="body" idx="1"/>
          </p:nvPr>
        </p:nvSpPr>
        <p:spPr>
          <a:xfrm>
            <a:off x="762000" y="2540170"/>
            <a:ext cx="11480800" cy="6235530"/>
          </a:xfrm>
        </p:spPr>
        <p:txBody>
          <a:bodyPr>
            <a:normAutofit fontScale="25000" lnSpcReduction="20000"/>
          </a:bodyPr>
          <a:lstStyle/>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400" dirty="0">
              <a:effectLst/>
            </a:endParaRPr>
          </a:p>
          <a:p>
            <a:pPr marL="0" indent="0">
              <a:spcBef>
                <a:spcPts val="1200"/>
              </a:spcBef>
              <a:buNone/>
            </a:pPr>
            <a:endParaRPr lang="en-US" sz="9600" dirty="0">
              <a:effectLst/>
            </a:endParaRPr>
          </a:p>
          <a:p>
            <a:pPr marL="0" indent="0">
              <a:spcBef>
                <a:spcPts val="1200"/>
              </a:spcBef>
              <a:buNone/>
            </a:pPr>
            <a:endParaRPr lang="en-US" sz="9600" dirty="0">
              <a:effectLst/>
            </a:endParaRPr>
          </a:p>
          <a:p>
            <a:pPr marL="0" indent="0">
              <a:spcBef>
                <a:spcPts val="1200"/>
              </a:spcBef>
              <a:buNone/>
            </a:pPr>
            <a:r>
              <a:rPr lang="en-US" sz="9600" dirty="0">
                <a:effectLst/>
              </a:rPr>
              <a:t>Restrictions:</a:t>
            </a:r>
          </a:p>
          <a:p>
            <a:pPr>
              <a:spcBef>
                <a:spcPts val="1200"/>
              </a:spcBef>
            </a:pPr>
            <a:r>
              <a:rPr lang="en-US" sz="9600" dirty="0">
                <a:effectLst/>
              </a:rPr>
              <a:t>An employee’s dress may not be so unusual, inappropriate or lacking in cleanliness that it clearly disrupts classroom or learning activities. Examples of attire considered inappropriate for school employees include but are not limited to:</a:t>
            </a:r>
          </a:p>
          <a:p>
            <a:pPr>
              <a:spcBef>
                <a:spcPts val="1200"/>
              </a:spcBef>
            </a:pPr>
            <a:r>
              <a:rPr lang="en-US" sz="9600" dirty="0">
                <a:effectLst/>
              </a:rPr>
              <a:t>Clothing that is provocative, revealing, indecent, vulgar or obscene</a:t>
            </a:r>
          </a:p>
          <a:p>
            <a:pPr>
              <a:spcBef>
                <a:spcPts val="1200"/>
              </a:spcBef>
            </a:pPr>
            <a:r>
              <a:rPr lang="en-US" sz="9600" dirty="0">
                <a:effectLst/>
              </a:rPr>
              <a:t>Blouses or shirts with low necklines, bare midriffs and excessively tight clothing</a:t>
            </a:r>
          </a:p>
          <a:p>
            <a:pPr>
              <a:spcBef>
                <a:spcPts val="1200"/>
              </a:spcBef>
            </a:pPr>
            <a:r>
              <a:rPr lang="en-US" sz="9600" dirty="0">
                <a:effectLst/>
              </a:rPr>
              <a:t>Visibly torn or ragged attire</a:t>
            </a:r>
            <a:endParaRPr lang="en-US" sz="4000" dirty="0">
              <a:effectLst/>
            </a:endParaRPr>
          </a:p>
          <a:p>
            <a:pPr marL="0" indent="0">
              <a:spcBef>
                <a:spcPts val="1200"/>
              </a:spcBef>
              <a:buNone/>
            </a:pPr>
            <a:endParaRPr lang="en-US" sz="4000" dirty="0">
              <a:effectLst/>
            </a:endParaRPr>
          </a:p>
          <a:p>
            <a:pPr marL="0" indent="0">
              <a:buNone/>
            </a:pPr>
            <a:endParaRPr lang="en-US" dirty="0"/>
          </a:p>
          <a:p>
            <a:pPr marL="0" indent="0">
              <a:buNone/>
            </a:pPr>
            <a:endParaRPr lang="en-US" sz="6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4323903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Expectations Regarding Employee Dress</a:t>
            </a:r>
          </a:p>
        </p:txBody>
      </p:sp>
      <p:sp>
        <p:nvSpPr>
          <p:cNvPr id="5" name="Text Placeholder 2"/>
          <p:cNvSpPr>
            <a:spLocks noGrp="1"/>
          </p:cNvSpPr>
          <p:nvPr>
            <p:ph type="body" idx="1"/>
          </p:nvPr>
        </p:nvSpPr>
        <p:spPr>
          <a:xfrm>
            <a:off x="762000" y="2540170"/>
            <a:ext cx="11480800" cy="6235530"/>
          </a:xfrm>
        </p:spPr>
        <p:txBody>
          <a:bodyPr>
            <a:normAutofit fontScale="25000" lnSpcReduction="20000"/>
          </a:bodyPr>
          <a:lstStyle/>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buNone/>
            </a:pPr>
            <a:endParaRPr lang="en-US" sz="4000" dirty="0">
              <a:effectLst/>
            </a:endParaRPr>
          </a:p>
          <a:p>
            <a:pPr marL="0" indent="0">
              <a:spcBef>
                <a:spcPts val="1200"/>
              </a:spcBef>
              <a:buNone/>
            </a:pPr>
            <a:endParaRPr lang="en-US" sz="4000" dirty="0">
              <a:effectLst/>
            </a:endParaRPr>
          </a:p>
          <a:p>
            <a:pPr marL="0" indent="0">
              <a:spcBef>
                <a:spcPts val="1200"/>
              </a:spcBef>
              <a:buNone/>
            </a:pPr>
            <a:endParaRPr lang="en-US" sz="4400" dirty="0">
              <a:effectLst/>
            </a:endParaRPr>
          </a:p>
          <a:p>
            <a:pPr marL="0" indent="0">
              <a:spcBef>
                <a:spcPts val="1200"/>
              </a:spcBef>
              <a:buNone/>
            </a:pPr>
            <a:endParaRPr lang="en-US" sz="9600" dirty="0">
              <a:effectLst/>
            </a:endParaRPr>
          </a:p>
          <a:p>
            <a:pPr marL="0" indent="0">
              <a:spcBef>
                <a:spcPts val="1200"/>
              </a:spcBef>
              <a:buNone/>
            </a:pPr>
            <a:endParaRPr lang="en-US" sz="9600" dirty="0">
              <a:effectLst/>
            </a:endParaRPr>
          </a:p>
          <a:p>
            <a:pPr marL="0" indent="0">
              <a:spcBef>
                <a:spcPts val="1200"/>
              </a:spcBef>
              <a:buNone/>
            </a:pPr>
            <a:r>
              <a:rPr lang="en-US" sz="9600" dirty="0">
                <a:effectLst/>
              </a:rPr>
              <a:t>Restrictions:</a:t>
            </a:r>
          </a:p>
          <a:p>
            <a:pPr>
              <a:spcBef>
                <a:spcPts val="1200"/>
              </a:spcBef>
            </a:pPr>
            <a:r>
              <a:rPr lang="en-US" sz="9600" dirty="0">
                <a:effectLst/>
              </a:rPr>
              <a:t>Sweat suit-type attire (except for P.E. teachers, bus drivers, and custodians)</a:t>
            </a:r>
          </a:p>
          <a:p>
            <a:pPr>
              <a:spcBef>
                <a:spcPts val="1200"/>
              </a:spcBef>
            </a:pPr>
            <a:r>
              <a:rPr lang="en-US" sz="9600" dirty="0">
                <a:effectLst/>
              </a:rPr>
              <a:t>Footwear that is considered beachwear, bedroom shoes, or slippers (Any footwear that may cause injury to the wearer or others must not be worn)</a:t>
            </a:r>
          </a:p>
          <a:p>
            <a:pPr>
              <a:spcBef>
                <a:spcPts val="1200"/>
              </a:spcBef>
            </a:pPr>
            <a:r>
              <a:rPr lang="en-US" sz="9600" dirty="0">
                <a:effectLst/>
              </a:rPr>
              <a:t>Clothing which promotes alcoholic beverages, tobacco, or the use of controlled substances by words or symbols</a:t>
            </a:r>
          </a:p>
          <a:p>
            <a:pPr>
              <a:spcBef>
                <a:spcPts val="1200"/>
              </a:spcBef>
            </a:pPr>
            <a:r>
              <a:rPr lang="en-US" sz="9600" dirty="0">
                <a:effectLst/>
              </a:rPr>
              <a:t>Clothing that contains profanity or nudity, depicts violence, or is sexual in nature by words or symbols</a:t>
            </a:r>
          </a:p>
          <a:p>
            <a:pPr>
              <a:spcBef>
                <a:spcPts val="1200"/>
              </a:spcBef>
            </a:pPr>
            <a:r>
              <a:rPr lang="en-US" sz="9600" dirty="0">
                <a:effectLst/>
              </a:rPr>
              <a:t>Undergarments worn as an outer garment or any see-through clothing</a:t>
            </a:r>
          </a:p>
          <a:p>
            <a:pPr>
              <a:spcBef>
                <a:spcPts val="1200"/>
              </a:spcBef>
            </a:pPr>
            <a:r>
              <a:rPr lang="en-US" sz="9600" dirty="0">
                <a:effectLst/>
              </a:rPr>
              <a:t>Any item of clothing or jewelry that creates a disruption of the school environment/ learning activities or that poses a threat to the safety and well-being of students or staff</a:t>
            </a:r>
          </a:p>
          <a:p>
            <a:pPr marL="0" indent="0">
              <a:spcBef>
                <a:spcPts val="1200"/>
              </a:spcBef>
              <a:buNone/>
            </a:pPr>
            <a:endParaRPr lang="en-US" sz="9600" dirty="0">
              <a:effectLst/>
            </a:endParaRPr>
          </a:p>
          <a:p>
            <a:pPr marL="0" indent="0">
              <a:spcBef>
                <a:spcPts val="1200"/>
              </a:spcBef>
              <a:buNone/>
            </a:pPr>
            <a:endParaRPr lang="en-US" sz="9600" dirty="0">
              <a:effectLst/>
            </a:endParaRPr>
          </a:p>
          <a:p>
            <a:pPr marL="0" indent="0">
              <a:spcBef>
                <a:spcPts val="1200"/>
              </a:spcBef>
              <a:buNone/>
            </a:pPr>
            <a:endParaRPr lang="en-US" sz="4000" dirty="0">
              <a:effectLst/>
            </a:endParaRPr>
          </a:p>
          <a:p>
            <a:pPr marL="0" indent="0">
              <a:spcBef>
                <a:spcPts val="1200"/>
              </a:spcBef>
              <a:buNone/>
            </a:pPr>
            <a:endParaRPr lang="en-US" sz="4000" dirty="0">
              <a:effectLst/>
            </a:endParaRPr>
          </a:p>
          <a:p>
            <a:pPr marL="0" indent="0">
              <a:buNone/>
            </a:pPr>
            <a:endParaRPr lang="en-US" dirty="0"/>
          </a:p>
          <a:p>
            <a:pPr marL="0" indent="0">
              <a:buNone/>
            </a:pPr>
            <a:endParaRPr lang="en-US" sz="6000"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0742671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Eufaula City Schools Social Media Recommendations	</a:t>
            </a:r>
          </a:p>
        </p:txBody>
      </p:sp>
      <p:sp>
        <p:nvSpPr>
          <p:cNvPr id="3" name="Text Placeholder 2"/>
          <p:cNvSpPr>
            <a:spLocks noGrp="1"/>
          </p:cNvSpPr>
          <p:nvPr>
            <p:ph type="body" idx="1"/>
          </p:nvPr>
        </p:nvSpPr>
        <p:spPr/>
        <p:txBody>
          <a:bodyPr/>
          <a:lstStyle/>
          <a:p>
            <a:pPr marL="0" indent="0" algn="just">
              <a:spcBef>
                <a:spcPts val="1200"/>
              </a:spcBef>
              <a:buNone/>
            </a:pPr>
            <a:r>
              <a:rPr lang="en-US" dirty="0">
                <a:effectLst/>
              </a:rPr>
              <a:t>Eufaula City Schools (ECS) recognizes the value of social media, both for personal and professional use.  Social media can be a powerful tool for parent/student involvement and communication.  ECS employees are encouraged to implement the recommendations below in order to avoid inappropriate use of social media. </a:t>
            </a:r>
          </a:p>
          <a:p>
            <a:pPr marL="0" indent="0" algn="just">
              <a:spcBef>
                <a:spcPts val="1200"/>
              </a:spcBef>
              <a:buNone/>
            </a:pPr>
            <a:endParaRPr lang="en-US" dirty="0"/>
          </a:p>
        </p:txBody>
      </p:sp>
    </p:spTree>
    <p:extLst>
      <p:ext uri="{BB962C8B-B14F-4D97-AF65-F5344CB8AC3E}">
        <p14:creationId xmlns:p14="http://schemas.microsoft.com/office/powerpoint/2010/main" val="6042370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Directory</a:t>
            </a:r>
          </a:p>
        </p:txBody>
      </p:sp>
      <p:sp>
        <p:nvSpPr>
          <p:cNvPr id="3" name="Text Placeholder 2"/>
          <p:cNvSpPr>
            <a:spLocks noGrp="1"/>
          </p:cNvSpPr>
          <p:nvPr>
            <p:ph type="body" idx="1"/>
          </p:nvPr>
        </p:nvSpPr>
        <p:spPr/>
        <p:txBody>
          <a:bodyPr>
            <a:normAutofit/>
          </a:bodyPr>
          <a:lstStyle/>
          <a:p>
            <a:pPr marL="0" indent="0" algn="ctr">
              <a:buNone/>
            </a:pPr>
            <a:r>
              <a:rPr lang="en-US" sz="4000" dirty="0">
                <a:hlinkClick r:id="rId2"/>
              </a:rPr>
              <a:t>https://</a:t>
            </a:r>
            <a:r>
              <a:rPr lang="en-US" sz="4000" dirty="0" err="1">
                <a:hlinkClick r:id="rId2"/>
              </a:rPr>
              <a:t>schools.alsde.edu</a:t>
            </a:r>
            <a:r>
              <a:rPr lang="en-US" sz="4000" dirty="0">
                <a:hlinkClick r:id="rId2"/>
              </a:rPr>
              <a:t>/</a:t>
            </a:r>
            <a:r>
              <a:rPr lang="en-US" sz="4000" dirty="0" err="1">
                <a:hlinkClick r:id="rId2"/>
              </a:rPr>
              <a:t>eddir</a:t>
            </a:r>
            <a:r>
              <a:rPr lang="en-US" sz="4000" dirty="0">
                <a:hlinkClick r:id="rId2"/>
              </a:rPr>
              <a:t>/</a:t>
            </a:r>
            <a:endParaRPr lang="en-US" sz="4000" dirty="0"/>
          </a:p>
        </p:txBody>
      </p:sp>
    </p:spTree>
    <p:extLst>
      <p:ext uri="{BB962C8B-B14F-4D97-AF65-F5344CB8AC3E}">
        <p14:creationId xmlns:p14="http://schemas.microsoft.com/office/powerpoint/2010/main" val="60870043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Eufaula City Schools Social Media Recommendations	</a:t>
            </a:r>
          </a:p>
        </p:txBody>
      </p:sp>
      <p:sp>
        <p:nvSpPr>
          <p:cNvPr id="3" name="Text Placeholder 2"/>
          <p:cNvSpPr>
            <a:spLocks noGrp="1"/>
          </p:cNvSpPr>
          <p:nvPr>
            <p:ph type="body" idx="1"/>
          </p:nvPr>
        </p:nvSpPr>
        <p:spPr/>
        <p:txBody>
          <a:bodyPr>
            <a:normAutofit fontScale="85000" lnSpcReduction="20000"/>
          </a:bodyPr>
          <a:lstStyle/>
          <a:p>
            <a:pPr lvl="0"/>
            <a:endParaRPr lang="en-US" dirty="0">
              <a:effectLst/>
            </a:endParaRPr>
          </a:p>
          <a:p>
            <a:pPr lvl="0">
              <a:spcBef>
                <a:spcPts val="1200"/>
              </a:spcBef>
            </a:pPr>
            <a:r>
              <a:rPr lang="en-US" dirty="0">
                <a:effectLst/>
              </a:rPr>
              <a:t>ECS employees should not update personal social media statuses or post personal content during school hours.  Stakeholders expect ECS employees to be working during the school day; posting during this time may give the impression that teachers are not fulfilling their responsibilities to students.  </a:t>
            </a:r>
          </a:p>
          <a:p>
            <a:pPr lvl="0">
              <a:spcBef>
                <a:spcPts val="1200"/>
              </a:spcBef>
            </a:pPr>
            <a:r>
              <a:rPr lang="en-US" dirty="0">
                <a:effectLst/>
              </a:rPr>
              <a:t>ECS provides websites, Learning Management Systems, and email which should be the primary online electronic communication methods regarding school-related matters.  </a:t>
            </a:r>
          </a:p>
          <a:p>
            <a:pPr lvl="0">
              <a:spcBef>
                <a:spcPts val="1200"/>
              </a:spcBef>
            </a:pPr>
            <a:r>
              <a:rPr lang="en-US" dirty="0">
                <a:effectLst/>
              </a:rPr>
              <a:t>No form of social media should be the primary form of communication between teachers and parents/students.  </a:t>
            </a:r>
          </a:p>
          <a:p>
            <a:pPr lvl="0">
              <a:spcBef>
                <a:spcPts val="1200"/>
              </a:spcBef>
            </a:pPr>
            <a:r>
              <a:rPr lang="en-US" dirty="0">
                <a:effectLst/>
              </a:rPr>
              <a:t>It is recommended that teachers do not friend ECS parents or students, especially those currently enrolled in their classes on personal social media sites.  We understand there may be exceptions (a relative, a friend's child, etc.).</a:t>
            </a:r>
          </a:p>
          <a:p>
            <a:pPr marL="0" indent="0" algn="just">
              <a:spcBef>
                <a:spcPts val="1200"/>
              </a:spcBef>
              <a:buNone/>
            </a:pPr>
            <a:endParaRPr lang="en-US" dirty="0"/>
          </a:p>
        </p:txBody>
      </p:sp>
    </p:spTree>
    <p:extLst>
      <p:ext uri="{BB962C8B-B14F-4D97-AF65-F5344CB8AC3E}">
        <p14:creationId xmlns:p14="http://schemas.microsoft.com/office/powerpoint/2010/main" val="37183582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Eufaula City Schools Social Media Recommendations	</a:t>
            </a:r>
          </a:p>
        </p:txBody>
      </p:sp>
      <p:sp>
        <p:nvSpPr>
          <p:cNvPr id="3" name="Text Placeholder 2"/>
          <p:cNvSpPr>
            <a:spLocks noGrp="1"/>
          </p:cNvSpPr>
          <p:nvPr>
            <p:ph type="body" idx="1"/>
          </p:nvPr>
        </p:nvSpPr>
        <p:spPr>
          <a:xfrm>
            <a:off x="762000" y="2640964"/>
            <a:ext cx="11480800" cy="6362700"/>
          </a:xfrm>
        </p:spPr>
        <p:txBody>
          <a:bodyPr>
            <a:normAutofit fontScale="85000" lnSpcReduction="20000"/>
          </a:bodyPr>
          <a:lstStyle/>
          <a:p>
            <a:pPr lvl="0">
              <a:spcBef>
                <a:spcPts val="1200"/>
              </a:spcBef>
            </a:pPr>
            <a:r>
              <a:rPr lang="en-US" dirty="0">
                <a:effectLst/>
              </a:rPr>
              <a:t>Never forget that on a social networking site once you post something, it may be available forever, even if you choose to remove it from your page. </a:t>
            </a:r>
          </a:p>
          <a:p>
            <a:pPr lvl="0">
              <a:spcBef>
                <a:spcPts val="1200"/>
              </a:spcBef>
            </a:pPr>
            <a:r>
              <a:rPr lang="en-US" dirty="0">
                <a:effectLst/>
              </a:rPr>
              <a:t>Remember that others may post pictures of you without your consent. Some of these pictures may be taken at social and/or family gatherings, and posted out of context, may give impressions that are not factual. If such a situation occurs, you should contact the original poster and have them remove the picture or post. </a:t>
            </a:r>
          </a:p>
          <a:p>
            <a:pPr lvl="0">
              <a:spcBef>
                <a:spcPts val="1200"/>
              </a:spcBef>
            </a:pPr>
            <a:r>
              <a:rPr lang="en-US" dirty="0">
                <a:effectLst/>
              </a:rPr>
              <a:t>Posting of student work, images, video, or other likenesses should strictly adhere to the ECS Acceptable Use Policy for Technology Rules and Regulations for employees and/or students. </a:t>
            </a:r>
          </a:p>
          <a:p>
            <a:pPr>
              <a:spcBef>
                <a:spcPts val="1200"/>
              </a:spcBef>
            </a:pPr>
            <a:r>
              <a:rPr lang="en-US" dirty="0">
                <a:effectLst/>
              </a:rPr>
              <a:t>Do not say, post pictures, or do anything on social media sites that you would not share in the presence of your school principal, school board, parents, or students.</a:t>
            </a:r>
          </a:p>
          <a:p>
            <a:pPr marL="0" indent="0" algn="just">
              <a:spcBef>
                <a:spcPts val="1200"/>
              </a:spcBef>
              <a:buNone/>
            </a:pPr>
            <a:endParaRPr lang="en-US" dirty="0"/>
          </a:p>
        </p:txBody>
      </p:sp>
    </p:spTree>
    <p:extLst>
      <p:ext uri="{BB962C8B-B14F-4D97-AF65-F5344CB8AC3E}">
        <p14:creationId xmlns:p14="http://schemas.microsoft.com/office/powerpoint/2010/main" val="246867199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Eufaula City Schools Social Media Recommendations	</a:t>
            </a:r>
          </a:p>
        </p:txBody>
      </p:sp>
      <p:sp>
        <p:nvSpPr>
          <p:cNvPr id="3" name="Text Placeholder 2"/>
          <p:cNvSpPr>
            <a:spLocks noGrp="1"/>
          </p:cNvSpPr>
          <p:nvPr>
            <p:ph type="body" idx="1"/>
          </p:nvPr>
        </p:nvSpPr>
        <p:spPr>
          <a:xfrm>
            <a:off x="762000" y="2640964"/>
            <a:ext cx="11480800" cy="6362700"/>
          </a:xfrm>
        </p:spPr>
        <p:txBody>
          <a:bodyPr>
            <a:normAutofit lnSpcReduction="10000"/>
          </a:bodyPr>
          <a:lstStyle/>
          <a:p>
            <a:pPr lvl="0">
              <a:spcBef>
                <a:spcPts val="1200"/>
              </a:spcBef>
            </a:pPr>
            <a:r>
              <a:rPr lang="en-US" dirty="0">
                <a:effectLst/>
              </a:rPr>
              <a:t>No confidential student information (grades, lunch status, special education status, etc.) should ever be posted or shared on social media sites. </a:t>
            </a:r>
          </a:p>
          <a:p>
            <a:pPr lvl="0">
              <a:spcBef>
                <a:spcPts val="1200"/>
              </a:spcBef>
            </a:pPr>
            <a:r>
              <a:rPr lang="en-US" dirty="0">
                <a:effectLst/>
              </a:rPr>
              <a:t>Online posts that (1) violate Board policy or federal or state law, (2) lead to a substantial disruption of the school environment, or (3) significantly impede the employee’s ability to do their job may lead to disciplinary consequences for the employee up to and including termination.  Such posts include, but are not limited to, provocative photographs, sexually explicit messages, or the use of alcohol or drugs </a:t>
            </a:r>
          </a:p>
          <a:p>
            <a:pPr lvl="0">
              <a:spcBef>
                <a:spcPts val="1200"/>
              </a:spcBef>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When in doubt, don’t post it!</a:t>
            </a:r>
          </a:p>
          <a:p>
            <a:pPr marL="0" indent="0" algn="just">
              <a:spcBef>
                <a:spcPts val="1200"/>
              </a:spcBef>
              <a:buNone/>
            </a:pPr>
            <a:endParaRPr lang="en-US" dirty="0"/>
          </a:p>
        </p:txBody>
      </p:sp>
    </p:spTree>
    <p:extLst>
      <p:ext uri="{BB962C8B-B14F-4D97-AF65-F5344CB8AC3E}">
        <p14:creationId xmlns:p14="http://schemas.microsoft.com/office/powerpoint/2010/main" val="29245813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ullSizeRen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07" y="1035244"/>
            <a:ext cx="7391127" cy="7747579"/>
          </a:xfrm>
          <a:prstGeom prst="rect">
            <a:avLst/>
          </a:prstGeom>
        </p:spPr>
      </p:pic>
    </p:spTree>
    <p:extLst>
      <p:ext uri="{BB962C8B-B14F-4D97-AF65-F5344CB8AC3E}">
        <p14:creationId xmlns:p14="http://schemas.microsoft.com/office/powerpoint/2010/main" val="3558238674"/>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45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151" y="2016699"/>
            <a:ext cx="8222126" cy="6166595"/>
          </a:xfrm>
          <a:prstGeom prst="rect">
            <a:avLst/>
          </a:prstGeom>
        </p:spPr>
      </p:pic>
    </p:spTree>
    <p:extLst>
      <p:ext uri="{BB962C8B-B14F-4D97-AF65-F5344CB8AC3E}">
        <p14:creationId xmlns:p14="http://schemas.microsoft.com/office/powerpoint/2010/main" val="200560955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 Ethics Law </a:t>
            </a:r>
          </a:p>
        </p:txBody>
      </p:sp>
      <p:pic>
        <p:nvPicPr>
          <p:cNvPr id="4" name="Picture 3" descr="IMG_45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151" y="2016699"/>
            <a:ext cx="8222126" cy="6166595"/>
          </a:xfrm>
          <a:prstGeom prst="rect">
            <a:avLst/>
          </a:prstGeom>
        </p:spPr>
      </p:pic>
    </p:spTree>
    <p:extLst>
      <p:ext uri="{BB962C8B-B14F-4D97-AF65-F5344CB8AC3E}">
        <p14:creationId xmlns:p14="http://schemas.microsoft.com/office/powerpoint/2010/main" val="56202398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 Ethics Law</a:t>
            </a:r>
          </a:p>
        </p:txBody>
      </p:sp>
      <p:sp>
        <p:nvSpPr>
          <p:cNvPr id="3" name="Text Placeholder 2"/>
          <p:cNvSpPr>
            <a:spLocks noGrp="1"/>
          </p:cNvSpPr>
          <p:nvPr>
            <p:ph type="body" idx="1"/>
          </p:nvPr>
        </p:nvSpPr>
        <p:spPr/>
        <p:txBody>
          <a:bodyPr/>
          <a:lstStyle/>
          <a:p>
            <a:pPr marL="0" indent="0" algn="ctr">
              <a:buNone/>
            </a:pPr>
            <a:r>
              <a:rPr lang="en-US" dirty="0"/>
              <a:t>Code of Alabama 36-25-1</a:t>
            </a:r>
          </a:p>
        </p:txBody>
      </p:sp>
    </p:spTree>
    <p:extLst>
      <p:ext uri="{BB962C8B-B14F-4D97-AF65-F5344CB8AC3E}">
        <p14:creationId xmlns:p14="http://schemas.microsoft.com/office/powerpoint/2010/main" val="428844472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 Ethics Law</a:t>
            </a:r>
          </a:p>
        </p:txBody>
      </p:sp>
      <p:sp>
        <p:nvSpPr>
          <p:cNvPr id="4" name="Rectangle 3"/>
          <p:cNvSpPr/>
          <p:nvPr/>
        </p:nvSpPr>
        <p:spPr>
          <a:xfrm>
            <a:off x="1188545" y="2015778"/>
            <a:ext cx="10029367" cy="9325629"/>
          </a:xfrm>
          <a:prstGeom prst="rect">
            <a:avLst/>
          </a:prstGeom>
        </p:spPr>
        <p:txBody>
          <a:bodyPr wrap="square">
            <a:spAutoFit/>
          </a:bodyPr>
          <a:lstStyle/>
          <a:p>
            <a:pPr algn="l"/>
            <a:r>
              <a:rPr lang="en-US" dirty="0"/>
              <a:t>HEADLINES…</a:t>
            </a:r>
          </a:p>
          <a:p>
            <a:pPr algn="l"/>
            <a:r>
              <a:rPr lang="en-US" sz="3200" dirty="0"/>
              <a:t>Ethics panel rules Alabama governor may have violated law - </a:t>
            </a:r>
            <a:r>
              <a:rPr lang="en-US" sz="3200" dirty="0" err="1"/>
              <a:t>CNN.com</a:t>
            </a:r>
            <a:endParaRPr lang="en-US" sz="3200" dirty="0"/>
          </a:p>
          <a:p>
            <a:pPr algn="l"/>
            <a:endParaRPr lang="en-US" sz="3200" dirty="0"/>
          </a:p>
          <a:p>
            <a:pPr algn="l"/>
            <a:r>
              <a:rPr lang="en-US" sz="3200" dirty="0"/>
              <a:t>Ethics commission finds Alabama Gov. Bentley possibly broke laws</a:t>
            </a:r>
          </a:p>
          <a:p>
            <a:pPr algn="l"/>
            <a:endParaRPr lang="en-US" sz="3200" dirty="0"/>
          </a:p>
          <a:p>
            <a:pPr algn="l"/>
            <a:r>
              <a:rPr lang="en-US" sz="3200" dirty="0"/>
              <a:t>Alabama's House Speaker Convicted on Ethics Violations - The Atlantic</a:t>
            </a:r>
          </a:p>
          <a:p>
            <a:pPr algn="l"/>
            <a:endParaRPr lang="en-US" sz="3200" dirty="0"/>
          </a:p>
          <a:p>
            <a:pPr algn="l"/>
            <a:r>
              <a:rPr lang="en-US" sz="3200" dirty="0"/>
              <a:t>Ethics Commission says Decatur High Coaches Broke Ethics Law</a:t>
            </a:r>
          </a:p>
          <a:p>
            <a:pPr algn="l"/>
            <a:endParaRPr lang="en-US" sz="3200" dirty="0"/>
          </a:p>
          <a:p>
            <a:pPr algn="l"/>
            <a:endParaRPr lang="en-US" sz="3200" dirty="0"/>
          </a:p>
          <a:p>
            <a:pPr algn="l"/>
            <a:endParaRPr lang="en-US" sz="3200" dirty="0"/>
          </a:p>
          <a:p>
            <a:pPr algn="l"/>
            <a:endParaRPr lang="en-US" dirty="0"/>
          </a:p>
          <a:p>
            <a:endParaRPr lang="en-US" dirty="0"/>
          </a:p>
          <a:p>
            <a:endParaRPr lang="en-US" dirty="0"/>
          </a:p>
        </p:txBody>
      </p:sp>
    </p:spTree>
    <p:extLst>
      <p:ext uri="{BB962C8B-B14F-4D97-AF65-F5344CB8AC3E}">
        <p14:creationId xmlns:p14="http://schemas.microsoft.com/office/powerpoint/2010/main" val="63662002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 Ethics Law</a:t>
            </a:r>
          </a:p>
        </p:txBody>
      </p:sp>
      <p:sp>
        <p:nvSpPr>
          <p:cNvPr id="3" name="Text Placeholder 2"/>
          <p:cNvSpPr>
            <a:spLocks noGrp="1"/>
          </p:cNvSpPr>
          <p:nvPr>
            <p:ph type="body" idx="1"/>
          </p:nvPr>
        </p:nvSpPr>
        <p:spPr>
          <a:xfrm>
            <a:off x="726209" y="2349500"/>
            <a:ext cx="11480800" cy="6362700"/>
          </a:xfrm>
        </p:spPr>
        <p:txBody>
          <a:bodyPr>
            <a:normAutofit fontScale="92500"/>
          </a:bodyPr>
          <a:lstStyle/>
          <a:p>
            <a:pPr marL="0" indent="0">
              <a:buNone/>
            </a:pPr>
            <a:r>
              <a:rPr lang="en-US" dirty="0"/>
              <a:t>Employee Gifts</a:t>
            </a:r>
          </a:p>
          <a:p>
            <a:pPr marL="0" indent="0" algn="just">
              <a:buNone/>
            </a:pPr>
            <a:r>
              <a:rPr lang="en-US" dirty="0"/>
              <a:t>Employees may accept gifts from students or other members of the public if the gifts are in accordance with the Alabama Ethics law or other pertinent state laws.</a:t>
            </a:r>
          </a:p>
          <a:p>
            <a:pPr marL="0" indent="0" algn="just">
              <a:spcBef>
                <a:spcPts val="1200"/>
              </a:spcBef>
              <a:buNone/>
            </a:pPr>
            <a:r>
              <a:rPr lang="en-US" dirty="0"/>
              <a:t>Employees may accept gifts or gift cards purchased from pooled donations within a class, team, or other school organization for the employee’s personal use provided that the amount that each person gives does not exceed twenty-five dollars ($25.00) and that the contribution to the pool does not result in the donor’s exceeding the aggregate amount of allowable gifts for that year.</a:t>
            </a:r>
          </a:p>
        </p:txBody>
      </p:sp>
    </p:spTree>
    <p:extLst>
      <p:ext uri="{BB962C8B-B14F-4D97-AF65-F5344CB8AC3E}">
        <p14:creationId xmlns:p14="http://schemas.microsoft.com/office/powerpoint/2010/main" val="223075224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Alabama Ethics Law</a:t>
            </a:r>
          </a:p>
        </p:txBody>
      </p:sp>
      <p:sp>
        <p:nvSpPr>
          <p:cNvPr id="4" name="Rectangle 3"/>
          <p:cNvSpPr/>
          <p:nvPr/>
        </p:nvSpPr>
        <p:spPr>
          <a:xfrm>
            <a:off x="1188545" y="2015778"/>
            <a:ext cx="10029367" cy="5078313"/>
          </a:xfrm>
          <a:prstGeom prst="rect">
            <a:avLst/>
          </a:prstGeom>
        </p:spPr>
        <p:txBody>
          <a:bodyPr wrap="square">
            <a:spAutoFit/>
          </a:bodyPr>
          <a:lstStyle/>
          <a:p>
            <a:pPr algn="l"/>
            <a:r>
              <a:rPr lang="en-US" dirty="0"/>
              <a:t>Here’s The Headline that We Don’t Want to See…</a:t>
            </a:r>
          </a:p>
          <a:p>
            <a:pPr algn="l"/>
            <a:endParaRPr lang="en-US" dirty="0"/>
          </a:p>
          <a:p>
            <a:pPr algn="l"/>
            <a:r>
              <a:rPr lang="en-US" sz="3200" dirty="0"/>
              <a:t>Eufaula City Schools Teachers Guilty of Ethics Violations for Accepting Gifts from Parents of Students</a:t>
            </a:r>
          </a:p>
          <a:p>
            <a:pPr algn="l"/>
            <a:endParaRPr lang="en-US" dirty="0"/>
          </a:p>
          <a:p>
            <a:endParaRPr lang="en-US" dirty="0"/>
          </a:p>
          <a:p>
            <a:endParaRPr lang="en-US" dirty="0"/>
          </a:p>
        </p:txBody>
      </p:sp>
    </p:spTree>
    <p:extLst>
      <p:ext uri="{BB962C8B-B14F-4D97-AF65-F5344CB8AC3E}">
        <p14:creationId xmlns:p14="http://schemas.microsoft.com/office/powerpoint/2010/main" val="14816654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Doing All of This for Nothing, Right?</a:t>
            </a:r>
          </a:p>
        </p:txBody>
      </p:sp>
      <p:sp>
        <p:nvSpPr>
          <p:cNvPr id="3" name="Text Placeholder 2"/>
          <p:cNvSpPr>
            <a:spLocks noGrp="1"/>
          </p:cNvSpPr>
          <p:nvPr>
            <p:ph type="body" idx="1"/>
          </p:nvPr>
        </p:nvSpPr>
        <p:spPr/>
        <p:txBody>
          <a:bodyPr/>
          <a:lstStyle/>
          <a:p>
            <a:pPr marL="406400" lvl="1" indent="0" algn="ctr">
              <a:buNone/>
            </a:pPr>
            <a:r>
              <a:rPr lang="en-US" dirty="0"/>
              <a:t>Your Paycheck and What to Expect</a:t>
            </a:r>
          </a:p>
        </p:txBody>
      </p:sp>
    </p:spTree>
    <p:extLst>
      <p:ext uri="{BB962C8B-B14F-4D97-AF65-F5344CB8AC3E}">
        <p14:creationId xmlns:p14="http://schemas.microsoft.com/office/powerpoint/2010/main" val="110821972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Text Placeholder 2"/>
          <p:cNvSpPr>
            <a:spLocks noGrp="1"/>
          </p:cNvSpPr>
          <p:nvPr>
            <p:ph type="body" idx="1"/>
          </p:nvPr>
        </p:nvSpPr>
        <p:spPr/>
        <p:txBody>
          <a:bodyPr>
            <a:normAutofit/>
          </a:bodyPr>
          <a:lstStyle/>
          <a:p>
            <a:pPr marL="0" indent="0">
              <a:spcBef>
                <a:spcPts val="1200"/>
              </a:spcBef>
              <a:buNone/>
            </a:pPr>
            <a:r>
              <a:rPr lang="en-US" dirty="0"/>
              <a:t>Employees may not use their offices or positions for personal gain and must adhere to applicable provisions of the Alabama Ethics Law. </a:t>
            </a:r>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p:txBody>
      </p:sp>
    </p:spTree>
    <p:extLst>
      <p:ext uri="{BB962C8B-B14F-4D97-AF65-F5344CB8AC3E}">
        <p14:creationId xmlns:p14="http://schemas.microsoft.com/office/powerpoint/2010/main" val="181727289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Text Placeholder 2"/>
          <p:cNvSpPr>
            <a:spLocks noGrp="1"/>
          </p:cNvSpPr>
          <p:nvPr>
            <p:ph type="body" idx="1"/>
          </p:nvPr>
        </p:nvSpPr>
        <p:spPr/>
        <p:txBody>
          <a:bodyPr>
            <a:normAutofit/>
          </a:bodyPr>
          <a:lstStyle/>
          <a:p>
            <a:pPr marL="0" indent="0">
              <a:spcBef>
                <a:spcPts val="1200"/>
              </a:spcBef>
              <a:buNone/>
            </a:pPr>
            <a:r>
              <a:rPr lang="en-US" dirty="0"/>
              <a:t>Coaches and Booster Clubs and Gifts</a:t>
            </a:r>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a:p>
            <a:pPr marL="0" indent="0">
              <a:spcBef>
                <a:spcPts val="1200"/>
              </a:spcBef>
              <a:buNone/>
            </a:pPr>
            <a:endParaRPr lang="en-US" dirty="0"/>
          </a:p>
        </p:txBody>
      </p:sp>
    </p:spTree>
    <p:extLst>
      <p:ext uri="{BB962C8B-B14F-4D97-AF65-F5344CB8AC3E}">
        <p14:creationId xmlns:p14="http://schemas.microsoft.com/office/powerpoint/2010/main" val="2274821955"/>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Text Placeholder 2"/>
          <p:cNvSpPr>
            <a:spLocks noGrp="1"/>
          </p:cNvSpPr>
          <p:nvPr>
            <p:ph type="body" idx="1"/>
          </p:nvPr>
        </p:nvSpPr>
        <p:spPr/>
        <p:txBody>
          <a:bodyPr>
            <a:normAutofit fontScale="92500" lnSpcReduction="20000"/>
          </a:bodyPr>
          <a:lstStyle/>
          <a:p>
            <a:pPr marL="0" indent="0">
              <a:spcBef>
                <a:spcPts val="1200"/>
              </a:spcBef>
              <a:buNone/>
            </a:pPr>
            <a:r>
              <a:rPr lang="en-US" dirty="0"/>
              <a:t>Employees may only engage in outside employment under the following terms and conditions:</a:t>
            </a:r>
          </a:p>
          <a:p>
            <a:pPr marL="0" indent="0">
              <a:spcBef>
                <a:spcPts val="1200"/>
              </a:spcBef>
              <a:buNone/>
            </a:pPr>
            <a:r>
              <a:rPr lang="en-US" dirty="0"/>
              <a:t>a. Employees will not engage in outside business activities or render any service for another employer during such time as duties and responsibilities have been assigned by the Board;</a:t>
            </a:r>
          </a:p>
          <a:p>
            <a:pPr marL="0" indent="0">
              <a:spcBef>
                <a:spcPts val="1200"/>
              </a:spcBef>
              <a:buNone/>
            </a:pPr>
            <a:r>
              <a:rPr lang="en-US" dirty="0"/>
              <a:t>b. Employees will not accept outside employment that would interfere with or impair the ability of the employee to perform duties as a Board employee effectively;</a:t>
            </a:r>
          </a:p>
          <a:p>
            <a:pPr marL="0" indent="0">
              <a:spcBef>
                <a:spcPts val="1200"/>
              </a:spcBef>
              <a:buNone/>
            </a:pPr>
            <a:r>
              <a:rPr lang="en-US" dirty="0"/>
              <a:t>c. Employees may not accept work that could compromise the employee’s independent judgment in the exercise of duties for the Board;</a:t>
            </a:r>
          </a:p>
          <a:p>
            <a:pPr marL="0" indent="0">
              <a:spcBef>
                <a:spcPts val="1200"/>
              </a:spcBef>
              <a:buNone/>
            </a:pPr>
            <a:r>
              <a:rPr lang="en-US" dirty="0"/>
              <a:t>d. Employees may not use or disclose confidential information acquired through Board employment for their personal gain or for the benefit of a third party.</a:t>
            </a:r>
          </a:p>
          <a:p>
            <a:pPr marL="0" indent="0">
              <a:buNone/>
            </a:pPr>
            <a:endParaRPr lang="en-US" dirty="0"/>
          </a:p>
        </p:txBody>
      </p:sp>
    </p:spTree>
    <p:extLst>
      <p:ext uri="{BB962C8B-B14F-4D97-AF65-F5344CB8AC3E}">
        <p14:creationId xmlns:p14="http://schemas.microsoft.com/office/powerpoint/2010/main" val="14413907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a:t>
            </a:r>
          </a:p>
        </p:txBody>
      </p:sp>
      <p:sp>
        <p:nvSpPr>
          <p:cNvPr id="3" name="Text Placeholder 2"/>
          <p:cNvSpPr>
            <a:spLocks noGrp="1"/>
          </p:cNvSpPr>
          <p:nvPr>
            <p:ph type="body" idx="1"/>
          </p:nvPr>
        </p:nvSpPr>
        <p:spPr/>
        <p:txBody>
          <a:bodyPr/>
          <a:lstStyle/>
          <a:p>
            <a:pPr marL="406400" lvl="1" indent="0">
              <a:buNone/>
            </a:pPr>
            <a:r>
              <a:rPr lang="en-US" dirty="0"/>
              <a:t>How Do I Get Paid</a:t>
            </a:r>
          </a:p>
          <a:p>
            <a:pPr marL="406400" lvl="1" indent="0">
              <a:buNone/>
            </a:pPr>
            <a:r>
              <a:rPr lang="en-US" dirty="0"/>
              <a:t>	Generally the last working day of the month</a:t>
            </a:r>
          </a:p>
          <a:p>
            <a:pPr marL="406400" lvl="1" indent="0">
              <a:buNone/>
            </a:pPr>
            <a:r>
              <a:rPr lang="en-US" dirty="0"/>
              <a:t>Direct Deposit Only</a:t>
            </a:r>
          </a:p>
        </p:txBody>
      </p:sp>
    </p:spTree>
    <p:extLst>
      <p:ext uri="{BB962C8B-B14F-4D97-AF65-F5344CB8AC3E}">
        <p14:creationId xmlns:p14="http://schemas.microsoft.com/office/powerpoint/2010/main" val="31141990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a:t>
            </a:r>
          </a:p>
        </p:txBody>
      </p:sp>
      <p:sp>
        <p:nvSpPr>
          <p:cNvPr id="5" name="Text Placeholder 2"/>
          <p:cNvSpPr>
            <a:spLocks noGrp="1"/>
          </p:cNvSpPr>
          <p:nvPr>
            <p:ph type="body" idx="1"/>
          </p:nvPr>
        </p:nvSpPr>
        <p:spPr>
          <a:xfrm>
            <a:off x="762000" y="2413000"/>
            <a:ext cx="11480800" cy="6362700"/>
          </a:xfrm>
        </p:spPr>
        <p:txBody>
          <a:bodyPr/>
          <a:lstStyle/>
          <a:p>
            <a:pPr marL="406400" lvl="1" indent="0">
              <a:buNone/>
            </a:pPr>
            <a:r>
              <a:rPr lang="en-US" dirty="0"/>
              <a:t>Here’s how to see your check stub… and your W-2</a:t>
            </a:r>
          </a:p>
          <a:p>
            <a:pPr marL="406400" lvl="1" indent="0" algn="ctr">
              <a:buNone/>
            </a:pPr>
            <a:r>
              <a:rPr lang="en-US" dirty="0"/>
              <a:t>Employee Self Service</a:t>
            </a:r>
          </a:p>
          <a:p>
            <a:pPr marL="406400" lvl="1" indent="0" algn="ctr">
              <a:buNone/>
            </a:pPr>
            <a:r>
              <a:rPr lang="en-US" dirty="0">
                <a:hlinkClick r:id="rId2"/>
              </a:rPr>
              <a:t>https://ess-eufaula.asc.edu/EmployeeSelfService/Account/Login</a:t>
            </a:r>
            <a:endParaRPr lang="en-US" dirty="0"/>
          </a:p>
        </p:txBody>
      </p:sp>
    </p:spTree>
    <p:extLst>
      <p:ext uri="{BB962C8B-B14F-4D97-AF65-F5344CB8AC3E}">
        <p14:creationId xmlns:p14="http://schemas.microsoft.com/office/powerpoint/2010/main" val="55430884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Benefits</a:t>
            </a:r>
          </a:p>
        </p:txBody>
      </p:sp>
      <p:sp>
        <p:nvSpPr>
          <p:cNvPr id="3" name="Text Placeholder 2"/>
          <p:cNvSpPr>
            <a:spLocks noGrp="1"/>
          </p:cNvSpPr>
          <p:nvPr>
            <p:ph type="body" idx="1"/>
          </p:nvPr>
        </p:nvSpPr>
        <p:spPr/>
        <p:txBody>
          <a:bodyPr/>
          <a:lstStyle/>
          <a:p>
            <a:r>
              <a:rPr lang="en-US" dirty="0">
                <a:hlinkClick r:id="rId2"/>
              </a:rPr>
              <a:t>Teacher Retirement System (TRS)</a:t>
            </a:r>
          </a:p>
          <a:p>
            <a:r>
              <a:rPr lang="en-US" dirty="0">
                <a:hlinkClick r:id="rId2"/>
              </a:rPr>
              <a:t>Public Education Employees Health Insurance Plan (PEEHIP)</a:t>
            </a:r>
          </a:p>
          <a:p>
            <a:r>
              <a:rPr lang="en-US" dirty="0">
                <a:hlinkClick r:id="rId2"/>
              </a:rPr>
              <a:t>Supplemental Plans</a:t>
            </a:r>
          </a:p>
          <a:p>
            <a:r>
              <a:rPr lang="en-US" dirty="0">
                <a:hlinkClick r:id="rId2"/>
              </a:rPr>
              <a:t>Other</a:t>
            </a:r>
            <a:endParaRPr lang="en-US" dirty="0"/>
          </a:p>
        </p:txBody>
      </p:sp>
    </p:spTree>
    <p:extLst>
      <p:ext uri="{BB962C8B-B14F-4D97-AF65-F5344CB8AC3E}">
        <p14:creationId xmlns:p14="http://schemas.microsoft.com/office/powerpoint/2010/main" val="229326369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4142</TotalTime>
  <Words>3050</Words>
  <Application>Microsoft Macintosh PowerPoint</Application>
  <PresentationFormat>Custom</PresentationFormat>
  <Paragraphs>345</Paragraphs>
  <Slides>62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Calibri</vt:lpstr>
      <vt:lpstr>Helvetica Neue</vt:lpstr>
      <vt:lpstr>Helvetica Neue Medium</vt:lpstr>
      <vt:lpstr>New_Template2</vt:lpstr>
      <vt:lpstr>“DREAM BIG INNOVATE OFTEN”</vt:lpstr>
      <vt:lpstr>GUIDING PRINCIPLES </vt:lpstr>
      <vt:lpstr>VALUES</vt:lpstr>
      <vt:lpstr>Agenda</vt:lpstr>
      <vt:lpstr>Education Directory</vt:lpstr>
      <vt:lpstr>I’m Doing All of This for Nothing, Right?</vt:lpstr>
      <vt:lpstr>Payroll</vt:lpstr>
      <vt:lpstr>Payroll</vt:lpstr>
      <vt:lpstr>Employee Benefits</vt:lpstr>
      <vt:lpstr>New Employee Information</vt:lpstr>
      <vt:lpstr>Sign-in at Work</vt:lpstr>
      <vt:lpstr>What If I Have to Miss Work?</vt:lpstr>
      <vt:lpstr>What If I Have to Miss Work?</vt:lpstr>
      <vt:lpstr>What If I Have to Miss Work?</vt:lpstr>
      <vt:lpstr>Reasons for Teacher Absence</vt:lpstr>
      <vt:lpstr>Reasons for Teacher Absence</vt:lpstr>
      <vt:lpstr>Reasons for Teacher Absence</vt:lpstr>
      <vt:lpstr>Reasons for Teacher Absence</vt:lpstr>
      <vt:lpstr>Reasons for Teacher Absence</vt:lpstr>
      <vt:lpstr>Reasons for Teacher Absence</vt:lpstr>
      <vt:lpstr>Reasons for Teacher Absence</vt:lpstr>
      <vt:lpstr>Reasons for Teacher Absence</vt:lpstr>
      <vt:lpstr>Reasons for Teacher Absence</vt:lpstr>
      <vt:lpstr>Reasons for Teacher Absence</vt:lpstr>
      <vt:lpstr>Mandatory Reporting Requirements Regarding Children</vt:lpstr>
      <vt:lpstr>Mandatory Reporting Requirements Regarding Children</vt:lpstr>
      <vt:lpstr>Mandatory Reporting Requirements Regarding Children</vt:lpstr>
      <vt:lpstr>Mandatory Reporting Requirements Regarding Children</vt:lpstr>
      <vt:lpstr>FERPA</vt:lpstr>
      <vt:lpstr>FERPA</vt:lpstr>
      <vt:lpstr>FERPA</vt:lpstr>
      <vt:lpstr>Safety Procedures</vt:lpstr>
      <vt:lpstr>Heightened Awareness</vt:lpstr>
      <vt:lpstr>Secure Perimeter</vt:lpstr>
      <vt:lpstr>Lockdown</vt:lpstr>
      <vt:lpstr>HIDE </vt:lpstr>
      <vt:lpstr>RUN</vt:lpstr>
      <vt:lpstr>FIGHT</vt:lpstr>
      <vt:lpstr>Shelter</vt:lpstr>
      <vt:lpstr>Tobacco and Illegal Drugs </vt:lpstr>
      <vt:lpstr>Weapons</vt:lpstr>
      <vt:lpstr>How Will I Know About My Job Performance</vt:lpstr>
      <vt:lpstr>Educator Effectiveness</vt:lpstr>
      <vt:lpstr>Educator Effectiveness</vt:lpstr>
      <vt:lpstr>Expectations Regarding Employee Dress</vt:lpstr>
      <vt:lpstr>Expectations Regarding Employee Dress</vt:lpstr>
      <vt:lpstr>Expectations Regarding Employee Dress</vt:lpstr>
      <vt:lpstr>Expectations Regarding Employee Dress</vt:lpstr>
      <vt:lpstr>Eufaula City Schools Social Media Recommendations </vt:lpstr>
      <vt:lpstr>Eufaula City Schools Social Media Recommendations </vt:lpstr>
      <vt:lpstr>Eufaula City Schools Social Media Recommendations </vt:lpstr>
      <vt:lpstr>Eufaula City Schools Social Media Recommendations </vt:lpstr>
      <vt:lpstr>PowerPoint Presentation</vt:lpstr>
      <vt:lpstr>PowerPoint Presentation</vt:lpstr>
      <vt:lpstr>Alabama Ethics Law </vt:lpstr>
      <vt:lpstr>Alabama Ethics Law</vt:lpstr>
      <vt:lpstr>Alabama Ethics Law</vt:lpstr>
      <vt:lpstr>Alabama Ethics Law</vt:lpstr>
      <vt:lpstr>Alabama Ethics Law</vt:lpstr>
      <vt:lpstr>Conflict of Interest</vt:lpstr>
      <vt:lpstr>Conflict of Interest</vt:lpstr>
      <vt:lpstr>Conflict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Presentation</dc:title>
  <dc:creator>DavisE</dc:creator>
  <cp:lastModifiedBy>Mitzi Clayton</cp:lastModifiedBy>
  <cp:revision>107</cp:revision>
  <cp:lastPrinted>2018-08-01T16:15:10Z</cp:lastPrinted>
  <dcterms:modified xsi:type="dcterms:W3CDTF">2018-09-19T17:32:54Z</dcterms:modified>
</cp:coreProperties>
</file>